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5" r:id="rId11"/>
    <p:sldId id="266" r:id="rId12"/>
    <p:sldId id="263" r:id="rId13"/>
    <p:sldId id="264" r:id="rId14"/>
    <p:sldId id="267" r:id="rId15"/>
    <p:sldId id="269" r:id="rId16"/>
    <p:sldId id="268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9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3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6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8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83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78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9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6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0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4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7EB8-1942-4D33-954E-5D6DF2FFAC5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8C11-2F15-48EA-80F1-F569960EF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0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_X72iaGmKXc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conomics.management@tversu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ineu_tvgu" TargetMode="External"/><Relationship Id="rId4" Type="http://schemas.openxmlformats.org/officeDocument/2006/relationships/hyperlink" Target="http://eco.tversu.ru/epm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university_tvgu" TargetMode="External"/><Relationship Id="rId2" Type="http://schemas.openxmlformats.org/officeDocument/2006/relationships/hyperlink" Target="mailto:priem@tversu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instagram.com/tverstateuniversit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466113-0273-4D4D-A00C-7E3B488E6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299"/>
            <a:ext cx="9144000" cy="1401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873F97-E71B-40FE-B287-EB666C8129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272956" y="1487134"/>
            <a:ext cx="2374710" cy="2303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54AEA-0819-46D3-8C69-377C222AA3FB}"/>
              </a:ext>
            </a:extLst>
          </p:cNvPr>
          <p:cNvSpPr txBox="1"/>
          <p:nvPr/>
        </p:nvSpPr>
        <p:spPr>
          <a:xfrm>
            <a:off x="2756848" y="1853834"/>
            <a:ext cx="5989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Институт экономики и управления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CC8A9-E034-4DC7-8289-51761F8D58F6}"/>
              </a:ext>
            </a:extLst>
          </p:cNvPr>
          <p:cNvSpPr txBox="1"/>
          <p:nvPr/>
        </p:nvSpPr>
        <p:spPr>
          <a:xfrm>
            <a:off x="1588851" y="5187584"/>
            <a:ext cx="3541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1" dirty="0"/>
              <a:t>Директор Института экономики и управления Д.И. </a:t>
            </a:r>
            <a:r>
              <a:rPr lang="ru-RU" sz="2400" i="1" dirty="0" err="1"/>
              <a:t>Мамагулашвили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CBE356-EEC5-401C-937B-E37DFBF6B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2" y="3759013"/>
            <a:ext cx="1981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4E07E0-5EC2-4C2A-85D7-6A7A663D3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09" y="85297"/>
            <a:ext cx="1645635" cy="1401837"/>
          </a:xfrm>
          <a:prstGeom prst="rect">
            <a:avLst/>
          </a:prstGeom>
        </p:spPr>
      </p:pic>
      <p:pic>
        <p:nvPicPr>
          <p:cNvPr id="2" name="alexander-nakarada-uplifting-ballad">
            <a:hlinkClick r:id="" action="ppaction://media"/>
            <a:extLst>
              <a:ext uri="{FF2B5EF4-FFF2-40B4-BE49-F238E27FC236}">
                <a16:creationId xmlns:a16="http://schemas.microsoft.com/office/drawing/2014/main" id="{73D7768C-7ED8-4396-AAED-65C9C929E5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675" y="6387912"/>
            <a:ext cx="609600" cy="605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01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661">
        <p15:prstTrans prst="pageCurlDouble"/>
      </p:transition>
    </mc:Choice>
    <mc:Fallback xmlns="">
      <p:transition spd="slow" advTm="17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0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E4BB42-D96A-4008-AEB0-619F48E0F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/>
          <a:stretch/>
        </p:blipFill>
        <p:spPr>
          <a:xfrm>
            <a:off x="7171936" y="2505192"/>
            <a:ext cx="1395663" cy="164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9283E-EE8D-422C-A1E5-A18C9108B83E}"/>
              </a:ext>
            </a:extLst>
          </p:cNvPr>
          <p:cNvSpPr txBox="1"/>
          <p:nvPr/>
        </p:nvSpPr>
        <p:spPr>
          <a:xfrm>
            <a:off x="705853" y="1720676"/>
            <a:ext cx="809695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Яркие события студенческой жизни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6FEC1-7CD5-4BE7-975F-663A6AE8DE6B}"/>
              </a:ext>
            </a:extLst>
          </p:cNvPr>
          <p:cNvSpPr txBox="1"/>
          <p:nvPr/>
        </p:nvSpPr>
        <p:spPr>
          <a:xfrm>
            <a:off x="0" y="2315802"/>
            <a:ext cx="2962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Участие в международных и всероссийских научно-практических конференциях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225B1E-A8EC-4B40-88C9-4725E93B4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/>
          <a:stretch/>
        </p:blipFill>
        <p:spPr>
          <a:xfrm>
            <a:off x="1072591" y="4801034"/>
            <a:ext cx="1941094" cy="176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6B097E-EC1D-4D0E-998C-F4B56E08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17" y="4730801"/>
            <a:ext cx="2857724" cy="190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EE8DA5-C499-49F0-A8D5-7A6FCF6B9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70" y="2408517"/>
            <a:ext cx="3236495" cy="215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09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43">
        <p15:prstTrans prst="pageCurlDouble"/>
      </p:transition>
    </mc:Choice>
    <mc:Fallback xmlns="">
      <p:transition spd="slow" advTm="1134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69283E-EE8D-422C-A1E5-A18C9108B83E}"/>
              </a:ext>
            </a:extLst>
          </p:cNvPr>
          <p:cNvSpPr txBox="1"/>
          <p:nvPr/>
        </p:nvSpPr>
        <p:spPr>
          <a:xfrm>
            <a:off x="705853" y="1720676"/>
            <a:ext cx="809695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Яркие события студенческой жизни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50F867-63E0-4137-BF9C-FAEC575DD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2" y="4455739"/>
            <a:ext cx="2813071" cy="187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DE5BFB-4954-4B79-B1B2-8162CAC7B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64" y="3349040"/>
            <a:ext cx="2046809" cy="2359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5D1B55-23A4-444D-ACEB-7D0A45E78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82" y="2579171"/>
            <a:ext cx="1996974" cy="138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ADADC6-CA08-4679-96E4-C5F7F4674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5" b="21638"/>
          <a:stretch/>
        </p:blipFill>
        <p:spPr>
          <a:xfrm>
            <a:off x="3847005" y="4614105"/>
            <a:ext cx="2116254" cy="187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740AD3-1FB9-44A1-A0EE-D90AEBA9B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43" y="2405747"/>
            <a:ext cx="2793647" cy="186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99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27">
        <p15:prstTrans prst="pageCurlDouble"/>
      </p:transition>
    </mc:Choice>
    <mc:Fallback xmlns="">
      <p:transition spd="slow" advTm="1302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F13F1-10C2-4F43-901B-5E0E565B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42" y="3006927"/>
            <a:ext cx="3892468" cy="2470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56B142-F8D7-4ECA-B206-90BB5DFC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53" y="3031345"/>
            <a:ext cx="3107923" cy="2162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FE3228-FEC8-4B7A-8D65-EB9D8C10D0AE}"/>
              </a:ext>
            </a:extLst>
          </p:cNvPr>
          <p:cNvSpPr txBox="1"/>
          <p:nvPr/>
        </p:nvSpPr>
        <p:spPr>
          <a:xfrm>
            <a:off x="557288" y="1520854"/>
            <a:ext cx="8404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День открытых дверей 2021. Видеоверсия. </a:t>
            </a:r>
            <a:r>
              <a:rPr lang="en-US" sz="2400" dirty="0">
                <a:hlinkClick r:id="rId5"/>
              </a:rPr>
              <a:t>https://www.youtube.com/watch?v=_X72iaGmKXc</a:t>
            </a:r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792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11">
        <p15:prstTrans prst="pageCurlDouble"/>
      </p:transition>
    </mc:Choice>
    <mc:Fallback xmlns="">
      <p:transition spd="slow" advTm="1511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BC3ACD-F191-4DDB-8877-E9500343D678}"/>
              </a:ext>
            </a:extLst>
          </p:cNvPr>
          <p:cNvSpPr txBox="1"/>
          <p:nvPr/>
        </p:nvSpPr>
        <p:spPr>
          <a:xfrm>
            <a:off x="1394585" y="1720676"/>
            <a:ext cx="683070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Контакты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99E5A-B6BE-4365-AFD1-CDC2638D8D5E}"/>
              </a:ext>
            </a:extLst>
          </p:cNvPr>
          <p:cNvSpPr txBox="1"/>
          <p:nvPr/>
        </p:nvSpPr>
        <p:spPr>
          <a:xfrm>
            <a:off x="496226" y="2753880"/>
            <a:ext cx="830657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Адрес: </a:t>
            </a:r>
            <a:r>
              <a:rPr lang="ru-RU" sz="2800" dirty="0"/>
              <a:t>170021, г. Тверь, 2-ая Грибоедова, д.22     </a:t>
            </a:r>
          </a:p>
          <a:p>
            <a:r>
              <a:rPr lang="ru-RU" sz="2800" dirty="0"/>
              <a:t>             Студенческий пер. д. 12 (корпус Б)</a:t>
            </a:r>
            <a:br>
              <a:rPr lang="ru-RU" sz="2800" dirty="0"/>
            </a:br>
            <a:r>
              <a:rPr lang="ru-RU" sz="2800" b="1" dirty="0"/>
              <a:t>Телефон:</a:t>
            </a:r>
            <a:r>
              <a:rPr lang="ru-RU" sz="2800" dirty="0"/>
              <a:t> (4822) 77-83-91.</a:t>
            </a:r>
            <a:br>
              <a:rPr lang="ru-RU" sz="2800" dirty="0"/>
            </a:br>
            <a:r>
              <a:rPr lang="ru-RU" sz="2800" b="1" dirty="0"/>
              <a:t>E-</a:t>
            </a:r>
            <a:r>
              <a:rPr lang="ru-RU" sz="2800" b="1" dirty="0" err="1"/>
              <a:t>mail</a:t>
            </a:r>
            <a:r>
              <a:rPr lang="ru-RU" sz="2800" b="1" dirty="0"/>
              <a:t>: </a:t>
            </a:r>
            <a:r>
              <a:rPr lang="en-US" sz="2800" dirty="0">
                <a:hlinkClick r:id="rId3"/>
              </a:rPr>
              <a:t>economics.management@tversu.ru</a:t>
            </a:r>
            <a:endParaRPr lang="ru-RU" sz="2800" dirty="0"/>
          </a:p>
          <a:p>
            <a:r>
              <a:rPr lang="ru-RU" sz="2800" b="1" dirty="0"/>
              <a:t>Сайт: </a:t>
            </a:r>
            <a:r>
              <a:rPr lang="en-US" sz="2800" dirty="0">
                <a:hlinkClick r:id="rId4"/>
              </a:rPr>
              <a:t>http://eco.tversu.ru/epm.html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CC468-0A14-4926-8C97-5E2574FCB0D6}"/>
              </a:ext>
            </a:extLst>
          </p:cNvPr>
          <p:cNvSpPr txBox="1"/>
          <p:nvPr/>
        </p:nvSpPr>
        <p:spPr>
          <a:xfrm>
            <a:off x="496225" y="5062204"/>
            <a:ext cx="8306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Студенческий актив в соц. сетях: </a:t>
            </a:r>
            <a:r>
              <a:rPr lang="en-US" sz="2400" dirty="0">
                <a:hlinkClick r:id="rId5"/>
              </a:rPr>
              <a:t>https://vk.com/ineu_tvgu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2317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19">
        <p15:prstTrans prst="pageCurlDouble"/>
      </p:transition>
    </mc:Choice>
    <mc:Fallback xmlns="">
      <p:transition spd="slow" advTm="1051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FC53BE-B248-4177-9A43-ED51E7E3720E}"/>
              </a:ext>
            </a:extLst>
          </p:cNvPr>
          <p:cNvSpPr txBox="1"/>
          <p:nvPr/>
        </p:nvSpPr>
        <p:spPr>
          <a:xfrm>
            <a:off x="620973" y="1802600"/>
            <a:ext cx="79020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Адрес: </a:t>
            </a:r>
            <a:r>
              <a:rPr lang="ru-RU" sz="2400" dirty="0"/>
              <a:t>170100, г. Тверь, Студенческий пер. д. 12 (корпус Б) </a:t>
            </a:r>
            <a:r>
              <a:rPr lang="ru-RU" sz="2400" dirty="0" err="1"/>
              <a:t>каб</a:t>
            </a:r>
            <a:r>
              <a:rPr lang="ru-RU" sz="2400" dirty="0"/>
              <a:t>. 101. </a:t>
            </a:r>
          </a:p>
          <a:p>
            <a:r>
              <a:rPr lang="ru-RU" sz="2400" b="1" dirty="0"/>
              <a:t>График работы приёмной комиссии: </a:t>
            </a:r>
            <a:r>
              <a:rPr lang="ru-RU" sz="2400" dirty="0"/>
              <a:t>Пн. - Пт. с 09.00 до 17.00; перерыв на обед с 13.00 до 14.00; Сб. Вс. - выходной</a:t>
            </a:r>
          </a:p>
          <a:p>
            <a:r>
              <a:rPr lang="ru-RU" sz="2400" b="1" dirty="0"/>
              <a:t>Приемная комиссия: </a:t>
            </a:r>
            <a:r>
              <a:rPr lang="ru-RU" sz="2400" dirty="0"/>
              <a:t>+7 (4822) 32-15-14</a:t>
            </a:r>
          </a:p>
          <a:p>
            <a:r>
              <a:rPr lang="ru-RU" sz="2400" b="1" dirty="0" err="1"/>
              <a:t>Email</a:t>
            </a:r>
            <a:r>
              <a:rPr lang="ru-RU" sz="2400" b="1" dirty="0"/>
              <a:t>: </a:t>
            </a:r>
            <a:r>
              <a:rPr lang="ru-RU" sz="2400" dirty="0">
                <a:hlinkClick r:id="rId2"/>
              </a:rPr>
              <a:t>priem@tversu.ru</a:t>
            </a:r>
            <a:endParaRPr lang="ru-RU" sz="2400" dirty="0"/>
          </a:p>
          <a:p>
            <a:r>
              <a:rPr lang="ru-RU" sz="2400" b="1" dirty="0" err="1"/>
              <a:t>Соц.сети</a:t>
            </a:r>
            <a:r>
              <a:rPr lang="ru-RU" sz="2400" b="1" dirty="0"/>
              <a:t>: </a:t>
            </a:r>
            <a:r>
              <a:rPr lang="en-US" sz="2400" dirty="0">
                <a:hlinkClick r:id="rId3"/>
              </a:rPr>
              <a:t>https://vk.com/university_tvgu</a:t>
            </a:r>
            <a:endParaRPr lang="ru-RU" sz="2400" b="1" dirty="0"/>
          </a:p>
          <a:p>
            <a:pPr indent="1255713"/>
            <a:r>
              <a:rPr lang="en-US" sz="2400" dirty="0">
                <a:hlinkClick r:id="rId4"/>
              </a:rPr>
              <a:t>https://www.instagram.com/tverstateuniversity/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BF31EE-1608-4D11-8967-9F9B8BF05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299"/>
            <a:ext cx="9144000" cy="1401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31927C-3A3C-4CEE-8BC0-80D176A707F5}"/>
              </a:ext>
            </a:extLst>
          </p:cNvPr>
          <p:cNvSpPr txBox="1"/>
          <p:nvPr/>
        </p:nvSpPr>
        <p:spPr>
          <a:xfrm>
            <a:off x="3616657" y="524607"/>
            <a:ext cx="528168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Приемная комиссия:</a:t>
            </a:r>
          </a:p>
        </p:txBody>
      </p:sp>
    </p:spTree>
    <p:extLst>
      <p:ext uri="{BB962C8B-B14F-4D97-AF65-F5344CB8AC3E}">
        <p14:creationId xmlns:p14="http://schemas.microsoft.com/office/powerpoint/2010/main" val="203788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141">
        <p15:prstTrans prst="pageCurlDouble"/>
      </p:transition>
    </mc:Choice>
    <mc:Fallback xmlns="">
      <p:transition spd="slow" advTm="2014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B9A76-7473-486C-918D-0CFC7298E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0119B-5BB2-4165-A5B4-750930C28711}"/>
              </a:ext>
            </a:extLst>
          </p:cNvPr>
          <p:cNvSpPr txBox="1"/>
          <p:nvPr/>
        </p:nvSpPr>
        <p:spPr>
          <a:xfrm>
            <a:off x="1965278" y="1773666"/>
            <a:ext cx="6728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подготовка высококвалифицированных специалистов экономического профиля для инновационного развития Тверского региона и России,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915C5-A818-4C51-BCEC-B3BB3649ED6A}"/>
              </a:ext>
            </a:extLst>
          </p:cNvPr>
          <p:cNvSpPr txBox="1"/>
          <p:nvPr/>
        </p:nvSpPr>
        <p:spPr>
          <a:xfrm>
            <a:off x="2135873" y="383284"/>
            <a:ext cx="655775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Миссия Института Экономики и Управления </a:t>
            </a:r>
            <a:r>
              <a:rPr lang="ru-RU" sz="2800" b="1" dirty="0" err="1">
                <a:solidFill>
                  <a:schemeClr val="tx1"/>
                </a:solidFill>
              </a:rPr>
              <a:t>ТвГУ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66B33-CA0F-4879-9B13-8298BCCA5E77}"/>
              </a:ext>
            </a:extLst>
          </p:cNvPr>
          <p:cNvSpPr txBox="1"/>
          <p:nvPr/>
        </p:nvSpPr>
        <p:spPr>
          <a:xfrm>
            <a:off x="1119115" y="3524026"/>
            <a:ext cx="75745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 высокими гражданскими и нравственными качествами, гармонично развитой личности в условиях глобального образовательного, научного и информационного общества,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150EC-6A7C-4E2B-BC36-7334B9F6AB20}"/>
              </a:ext>
            </a:extLst>
          </p:cNvPr>
          <p:cNvSpPr txBox="1"/>
          <p:nvPr/>
        </p:nvSpPr>
        <p:spPr>
          <a:xfrm>
            <a:off x="409433" y="5274387"/>
            <a:ext cx="8284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через эффективную организацию и высокое качество образовательного, научно-исследовательского и обеспечивающих процессов.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98A6CA-5A85-4F29-AB5D-A8B4136BE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9" y="2087815"/>
            <a:ext cx="1374127" cy="134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72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231">
        <p15:prstTrans prst="pageCurlDouble"/>
      </p:transition>
    </mc:Choice>
    <mc:Fallback xmlns="">
      <p:transition spd="slow" advTm="2023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DFB6A88-3F5A-4BD0-843E-44690D0D2F3E}"/>
              </a:ext>
            </a:extLst>
          </p:cNvPr>
          <p:cNvSpPr txBox="1"/>
          <p:nvPr/>
        </p:nvSpPr>
        <p:spPr>
          <a:xfrm>
            <a:off x="3624143" y="2632315"/>
            <a:ext cx="4790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/>
              <a:t>Заведующая кафедрой экономики предприятия и менеджмента</a:t>
            </a:r>
          </a:p>
          <a:p>
            <a:r>
              <a:rPr lang="ru-RU" sz="2000" i="1" dirty="0"/>
              <a:t>доктор экономических наук,</a:t>
            </a:r>
          </a:p>
          <a:p>
            <a:r>
              <a:rPr lang="ru-RU" sz="2000" i="1" dirty="0"/>
              <a:t>кандидат философских наук, профессор 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B226A0A-4824-48CB-BE45-15A4DCC37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5" y="1893306"/>
            <a:ext cx="1593710" cy="206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BCE1FB-A266-4D70-A9D7-ED077FCDB1ED}"/>
              </a:ext>
            </a:extLst>
          </p:cNvPr>
          <p:cNvSpPr txBox="1"/>
          <p:nvPr/>
        </p:nvSpPr>
        <p:spPr>
          <a:xfrm>
            <a:off x="764274" y="4352495"/>
            <a:ext cx="78611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настоящее время трудовой коллектив кафедры экономики предприятия и менеджмента представлен квалифицированными преподавателями, имеющими большой опыт работы в системе высшего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6556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33">
        <p15:prstTrans prst="pageCurlDouble"/>
      </p:transition>
    </mc:Choice>
    <mc:Fallback xmlns="">
      <p:transition spd="slow" advTm="1653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BDC898-0736-4879-981C-9AC15A51D299}"/>
              </a:ext>
            </a:extLst>
          </p:cNvPr>
          <p:cNvSpPr txBox="1"/>
          <p:nvPr/>
        </p:nvSpPr>
        <p:spPr>
          <a:xfrm>
            <a:off x="313898" y="4442576"/>
            <a:ext cx="8625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u="sng" dirty="0"/>
              <a:t>В рамках </a:t>
            </a:r>
            <a:r>
              <a:rPr lang="ru-RU" sz="2400" b="1" u="sng" dirty="0"/>
              <a:t>подготовки магистров </a:t>
            </a:r>
            <a:r>
              <a:rPr lang="ru-RU" sz="2400" u="sng" dirty="0"/>
              <a:t>по направлению </a:t>
            </a:r>
          </a:p>
          <a:p>
            <a:pPr algn="ctr"/>
            <a:r>
              <a:rPr lang="ru-RU" sz="2400" u="sng" dirty="0"/>
              <a:t>38.04.02 «Менеджмент» открыты образовательные программы:</a:t>
            </a:r>
            <a:br>
              <a:rPr lang="ru-RU" sz="2400" dirty="0"/>
            </a:br>
            <a:r>
              <a:rPr lang="ru-RU" sz="2400" dirty="0"/>
              <a:t>   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Стратегическое и корпоративное управление;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Управление и консалтинг в здравоохранении.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040FE-A077-4D5E-81F4-FD92D68E2036}"/>
              </a:ext>
            </a:extLst>
          </p:cNvPr>
          <p:cNvSpPr txBox="1"/>
          <p:nvPr/>
        </p:nvSpPr>
        <p:spPr>
          <a:xfrm>
            <a:off x="368489" y="1835130"/>
            <a:ext cx="85162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В настоящее время ведется </a:t>
            </a:r>
            <a:r>
              <a:rPr lang="ru-RU" sz="2400" b="1" dirty="0"/>
              <a:t>подготовка бакалавров </a:t>
            </a:r>
            <a:r>
              <a:rPr lang="ru-RU" sz="2400" dirty="0"/>
              <a:t>по направлению 38.03.02 «Менеджмент» по профилям: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32F53-294A-496B-A3F4-1E3740130DB8}"/>
              </a:ext>
            </a:extLst>
          </p:cNvPr>
          <p:cNvSpPr txBox="1"/>
          <p:nvPr/>
        </p:nvSpPr>
        <p:spPr>
          <a:xfrm>
            <a:off x="664282" y="3303161"/>
            <a:ext cx="38531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Управление в организации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99EBD7-5614-4F44-A504-7FFA9AA3A3F3}"/>
              </a:ext>
            </a:extLst>
          </p:cNvPr>
          <p:cNvSpPr txBox="1"/>
          <p:nvPr/>
        </p:nvSpPr>
        <p:spPr>
          <a:xfrm>
            <a:off x="5841243" y="3303160"/>
            <a:ext cx="161043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Маркетинг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0A507DC-BADC-4C86-9F5F-EBFADFD548B5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flipH="1">
            <a:off x="2590846" y="2666127"/>
            <a:ext cx="2035745" cy="637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D67AFF7-90B2-4ED3-A1C9-82257A9C0276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>
            <a:off x="4626591" y="2666127"/>
            <a:ext cx="2019870" cy="637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16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72">
        <p15:prstTrans prst="pageCurlDouble"/>
      </p:transition>
    </mc:Choice>
    <mc:Fallback xmlns="">
      <p:transition spd="slow" advTm="2007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E17AF-656F-4DEA-9177-1B3CF1D7B33D}"/>
              </a:ext>
            </a:extLst>
          </p:cNvPr>
          <p:cNvSpPr txBox="1"/>
          <p:nvPr/>
        </p:nvSpPr>
        <p:spPr>
          <a:xfrm>
            <a:off x="409433" y="1720676"/>
            <a:ext cx="822959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Области профессиональной деятельности и сферы профессиональной  деятельности, в которых, </a:t>
            </a:r>
            <a:r>
              <a:rPr lang="ru-RU" sz="2400" i="1" dirty="0"/>
              <a:t>выпускники, освоившие программу бакалавриата, могу осуществлять профессиональную деятельность: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628E9-5813-405A-94F2-E801D8E2705C}"/>
              </a:ext>
            </a:extLst>
          </p:cNvPr>
          <p:cNvSpPr txBox="1"/>
          <p:nvPr/>
        </p:nvSpPr>
        <p:spPr>
          <a:xfrm>
            <a:off x="1774208" y="3547296"/>
            <a:ext cx="33368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Образование и наука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17A1B6-0F90-4D83-9805-C9CE9E373AA0}"/>
              </a:ext>
            </a:extLst>
          </p:cNvPr>
          <p:cNvSpPr txBox="1"/>
          <p:nvPr/>
        </p:nvSpPr>
        <p:spPr>
          <a:xfrm>
            <a:off x="1774208" y="4325946"/>
            <a:ext cx="333688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Финансы и экономика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32E34-D5D6-40CF-8BF4-2E93D8D6361F}"/>
              </a:ext>
            </a:extLst>
          </p:cNvPr>
          <p:cNvSpPr txBox="1"/>
          <p:nvPr/>
        </p:nvSpPr>
        <p:spPr>
          <a:xfrm>
            <a:off x="1774208" y="5104596"/>
            <a:ext cx="634620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Сквозные виды профессиональной деятельности в промышленности</a:t>
            </a:r>
          </a:p>
          <a:p>
            <a:r>
              <a:rPr lang="ru-RU" sz="2400" dirty="0"/>
              <a:t>(стратегическое и тактическое планирование организация производства)</a:t>
            </a: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1B4E2664-BDB5-48A1-A0E3-46C7E7F94DF0}"/>
              </a:ext>
            </a:extLst>
          </p:cNvPr>
          <p:cNvSpPr/>
          <p:nvPr/>
        </p:nvSpPr>
        <p:spPr>
          <a:xfrm>
            <a:off x="771097" y="3595006"/>
            <a:ext cx="504968" cy="4616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id="{15EE7F3A-193F-458C-A8B4-279CC073D5E2}"/>
              </a:ext>
            </a:extLst>
          </p:cNvPr>
          <p:cNvSpPr/>
          <p:nvPr/>
        </p:nvSpPr>
        <p:spPr>
          <a:xfrm>
            <a:off x="771097" y="4361340"/>
            <a:ext cx="504968" cy="4616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F3B115D1-1E3C-414B-AF48-971ABC8CF136}"/>
              </a:ext>
            </a:extLst>
          </p:cNvPr>
          <p:cNvSpPr/>
          <p:nvPr/>
        </p:nvSpPr>
        <p:spPr>
          <a:xfrm>
            <a:off x="771097" y="5127674"/>
            <a:ext cx="504968" cy="4616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149">
        <p15:prstTrans prst="pageCurlDouble"/>
      </p:transition>
    </mc:Choice>
    <mc:Fallback xmlns="">
      <p:transition spd="slow" advTm="1614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63916-88B3-452F-9C8B-6B5F06C00041}"/>
              </a:ext>
            </a:extLst>
          </p:cNvPr>
          <p:cNvSpPr txBox="1"/>
          <p:nvPr/>
        </p:nvSpPr>
        <p:spPr>
          <a:xfrm>
            <a:off x="526579" y="1842449"/>
            <a:ext cx="827622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 рамках освоения программы бакалавриата/магистратуры выпускники могут готовиться к </a:t>
            </a:r>
            <a:r>
              <a:rPr lang="ru-RU" sz="2400" i="1" dirty="0"/>
              <a:t>решению задач профессиональной деятельности следующих типов</a:t>
            </a:r>
            <a:r>
              <a:rPr lang="ru-RU" sz="24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2FE72-6DC6-46AB-A258-437A3449A4B6}"/>
              </a:ext>
            </a:extLst>
          </p:cNvPr>
          <p:cNvSpPr txBox="1"/>
          <p:nvPr/>
        </p:nvSpPr>
        <p:spPr>
          <a:xfrm>
            <a:off x="740957" y="3711344"/>
            <a:ext cx="246228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информационно-аналитический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1566D-166E-446A-B8A3-B83C75FD3C74}"/>
              </a:ext>
            </a:extLst>
          </p:cNvPr>
          <p:cNvSpPr txBox="1"/>
          <p:nvPr/>
        </p:nvSpPr>
        <p:spPr>
          <a:xfrm>
            <a:off x="5091466" y="5635526"/>
            <a:ext cx="204489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финансовый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E7C55-1627-4560-9BDD-C19BA83C96F0}"/>
              </a:ext>
            </a:extLst>
          </p:cNvPr>
          <p:cNvSpPr txBox="1"/>
          <p:nvPr/>
        </p:nvSpPr>
        <p:spPr>
          <a:xfrm>
            <a:off x="1527981" y="4927123"/>
            <a:ext cx="334370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предпринимательский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4308F4F-ECD6-41F8-910A-3AA3B224AA16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1972100" y="3042778"/>
            <a:ext cx="2692593" cy="66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C3861F32-1C73-48D7-8A3E-272AB28279C7}"/>
              </a:ext>
            </a:extLst>
          </p:cNvPr>
          <p:cNvCxnSpPr>
            <a:cxnSpLocks/>
            <a:stCxn id="3" idx="2"/>
            <a:endCxn id="13" idx="0"/>
          </p:cNvCxnSpPr>
          <p:nvPr/>
        </p:nvCxnSpPr>
        <p:spPr>
          <a:xfrm>
            <a:off x="4664693" y="3042778"/>
            <a:ext cx="2513750" cy="602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B1341F5-96AD-4367-BF53-0F2D33B12458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>
            <a:off x="4664693" y="3042778"/>
            <a:ext cx="1449218" cy="2592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4AC91EE-5A0D-47AF-B702-E7721BE427AD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flipH="1">
            <a:off x="3199832" y="3042778"/>
            <a:ext cx="1464861" cy="1884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BE05E4-C351-4520-9C59-BDF306BCEAB0}"/>
              </a:ext>
            </a:extLst>
          </p:cNvPr>
          <p:cNvSpPr txBox="1"/>
          <p:nvPr/>
        </p:nvSpPr>
        <p:spPr>
          <a:xfrm>
            <a:off x="5892425" y="3644876"/>
            <a:ext cx="257203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организационно-управленческий</a:t>
            </a:r>
          </a:p>
        </p:txBody>
      </p:sp>
    </p:spTree>
    <p:extLst>
      <p:ext uri="{BB962C8B-B14F-4D97-AF65-F5344CB8AC3E}">
        <p14:creationId xmlns:p14="http://schemas.microsoft.com/office/powerpoint/2010/main" val="201113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31">
        <p15:prstTrans prst="pageCurlDouble"/>
      </p:transition>
    </mc:Choice>
    <mc:Fallback xmlns="">
      <p:transition spd="slow" advTm="2843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4E17CA16-2DD3-46D0-BD2B-99DA61A6F960}"/>
              </a:ext>
            </a:extLst>
          </p:cNvPr>
          <p:cNvCxnSpPr>
            <a:stCxn id="3" idx="2"/>
            <a:endCxn id="13" idx="0"/>
          </p:cNvCxnSpPr>
          <p:nvPr/>
        </p:nvCxnSpPr>
        <p:spPr>
          <a:xfrm>
            <a:off x="4489635" y="2723928"/>
            <a:ext cx="3109928" cy="108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4CA7B3-51DD-4EBE-BCF5-BEB7DCAC0F6A}"/>
              </a:ext>
            </a:extLst>
          </p:cNvPr>
          <p:cNvCxnSpPr>
            <a:stCxn id="3" idx="2"/>
            <a:endCxn id="15" idx="0"/>
          </p:cNvCxnSpPr>
          <p:nvPr/>
        </p:nvCxnSpPr>
        <p:spPr>
          <a:xfrm flipH="1">
            <a:off x="1510352" y="2723928"/>
            <a:ext cx="2979283" cy="1060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478DD-0178-4235-8DE0-7A1AA4E5E949}"/>
              </a:ext>
            </a:extLst>
          </p:cNvPr>
          <p:cNvSpPr txBox="1"/>
          <p:nvPr/>
        </p:nvSpPr>
        <p:spPr>
          <a:xfrm>
            <a:off x="176463" y="2200708"/>
            <a:ext cx="8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это специалист, имеющий глубокие знания в области: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6F3F5-A60F-4792-8D85-D3B622955DB9}"/>
              </a:ext>
            </a:extLst>
          </p:cNvPr>
          <p:cNvSpPr txBox="1"/>
          <p:nvPr/>
        </p:nvSpPr>
        <p:spPr>
          <a:xfrm>
            <a:off x="455583" y="5236456"/>
            <a:ext cx="8347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знающий особенности организации и управления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DC8F1-C578-44AF-BE92-22B141810B2C}"/>
              </a:ext>
            </a:extLst>
          </p:cNvPr>
          <p:cNvSpPr txBox="1"/>
          <p:nvPr/>
        </p:nvSpPr>
        <p:spPr>
          <a:xfrm>
            <a:off x="1510352" y="1616980"/>
            <a:ext cx="6123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Бакалавр менеджмента – 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18D31-1892-4393-8ED8-68F0477D76BC}"/>
              </a:ext>
            </a:extLst>
          </p:cNvPr>
          <p:cNvSpPr txBox="1"/>
          <p:nvPr/>
        </p:nvSpPr>
        <p:spPr>
          <a:xfrm>
            <a:off x="6544794" y="3808016"/>
            <a:ext cx="210953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маркетинга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BBC46-1186-4A00-95B3-4B34F3681C3C}"/>
              </a:ext>
            </a:extLst>
          </p:cNvPr>
          <p:cNvSpPr txBox="1"/>
          <p:nvPr/>
        </p:nvSpPr>
        <p:spPr>
          <a:xfrm>
            <a:off x="455583" y="3784862"/>
            <a:ext cx="210953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финансов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206D0-6E59-4061-9122-9206B8BE4A30}"/>
              </a:ext>
            </a:extLst>
          </p:cNvPr>
          <p:cNvSpPr txBox="1"/>
          <p:nvPr/>
        </p:nvSpPr>
        <p:spPr>
          <a:xfrm>
            <a:off x="4850945" y="3004362"/>
            <a:ext cx="25798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менеджмента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5F7D7-C3B4-4843-A043-7895CE46E0A8}"/>
              </a:ext>
            </a:extLst>
          </p:cNvPr>
          <p:cNvSpPr txBox="1"/>
          <p:nvPr/>
        </p:nvSpPr>
        <p:spPr>
          <a:xfrm>
            <a:off x="1813390" y="3004362"/>
            <a:ext cx="227318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экономики 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309447E-6C39-40E5-9FF6-FA2A75C6FCD5}"/>
              </a:ext>
            </a:extLst>
          </p:cNvPr>
          <p:cNvCxnSpPr>
            <a:stCxn id="3" idx="2"/>
            <a:endCxn id="19" idx="0"/>
          </p:cNvCxnSpPr>
          <p:nvPr/>
        </p:nvCxnSpPr>
        <p:spPr>
          <a:xfrm flipH="1">
            <a:off x="2949985" y="2723928"/>
            <a:ext cx="1539650" cy="28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B1C0CC9-CE05-49C9-91C3-CA028381749C}"/>
              </a:ext>
            </a:extLst>
          </p:cNvPr>
          <p:cNvCxnSpPr>
            <a:stCxn id="3" idx="2"/>
            <a:endCxn id="17" idx="0"/>
          </p:cNvCxnSpPr>
          <p:nvPr/>
        </p:nvCxnSpPr>
        <p:spPr>
          <a:xfrm>
            <a:off x="4489635" y="2723928"/>
            <a:ext cx="1651234" cy="28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авая фигурная скобка 36">
            <a:extLst>
              <a:ext uri="{FF2B5EF4-FFF2-40B4-BE49-F238E27FC236}">
                <a16:creationId xmlns:a16="http://schemas.microsoft.com/office/drawing/2014/main" id="{5A6B2C96-7AA0-44F3-845A-826F95417AF1}"/>
              </a:ext>
            </a:extLst>
          </p:cNvPr>
          <p:cNvSpPr/>
          <p:nvPr/>
        </p:nvSpPr>
        <p:spPr>
          <a:xfrm rot="5400000">
            <a:off x="4124194" y="408898"/>
            <a:ext cx="830997" cy="8726461"/>
          </a:xfrm>
          <a:prstGeom prst="rightBrace">
            <a:avLst>
              <a:gd name="adj1" fmla="val 116579"/>
              <a:gd name="adj2" fmla="val 498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9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228">
        <p15:prstTrans prst="pageCurlDouble"/>
      </p:transition>
    </mc:Choice>
    <mc:Fallback xmlns="">
      <p:transition spd="slow" advTm="1722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65AB5-EF3E-4EFA-A1F0-6CC1BBB169C8}"/>
              </a:ext>
            </a:extLst>
          </p:cNvPr>
          <p:cNvSpPr txBox="1"/>
          <p:nvPr/>
        </p:nvSpPr>
        <p:spPr>
          <a:xfrm>
            <a:off x="753978" y="2214661"/>
            <a:ext cx="80488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Выпускники могут работать на престижных должностях выполняя функциональные обязанности:</a:t>
            </a:r>
          </a:p>
          <a:p>
            <a:pPr marL="457200" indent="793750" algn="just">
              <a:buFont typeface="Wingdings" panose="05000000000000000000" pitchFamily="2" charset="2"/>
              <a:buChar char="ü"/>
            </a:pPr>
            <a:r>
              <a:rPr lang="ru-RU" sz="2800" dirty="0"/>
              <a:t>финансового менеджера, </a:t>
            </a:r>
          </a:p>
          <a:p>
            <a:pPr marL="457200" indent="793750" algn="just">
              <a:buFont typeface="Wingdings" panose="05000000000000000000" pitchFamily="2" charset="2"/>
              <a:buChar char="ü"/>
            </a:pPr>
            <a:r>
              <a:rPr lang="ru-RU" sz="2800" dirty="0"/>
              <a:t>менеджера по персоналу, </a:t>
            </a:r>
          </a:p>
          <a:p>
            <a:pPr marL="457200" indent="793750" algn="just">
              <a:buFont typeface="Wingdings" panose="05000000000000000000" pitchFamily="2" charset="2"/>
              <a:buChar char="ü"/>
            </a:pPr>
            <a:r>
              <a:rPr lang="ru-RU" sz="2800" dirty="0"/>
              <a:t>маркетолога, </a:t>
            </a:r>
          </a:p>
          <a:p>
            <a:pPr marL="457200" indent="793750" algn="just">
              <a:buFont typeface="Wingdings" panose="05000000000000000000" pitchFamily="2" charset="2"/>
              <a:buChar char="ü"/>
            </a:pPr>
            <a:r>
              <a:rPr lang="ru-RU" sz="2800" dirty="0"/>
              <a:t>бизнес-аналитика.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F3A4E8-2F68-4C87-94E0-BC0002554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73" y="3996674"/>
            <a:ext cx="1891003" cy="2481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08C6D-A454-4ED0-9D69-E5192F755A3F}"/>
              </a:ext>
            </a:extLst>
          </p:cNvPr>
          <p:cNvSpPr txBox="1"/>
          <p:nvPr/>
        </p:nvSpPr>
        <p:spPr>
          <a:xfrm>
            <a:off x="753978" y="5524198"/>
            <a:ext cx="5903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Быть руководителями структурных подразделений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78628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19">
        <p15:prstTrans prst="pageCurlDouble"/>
      </p:transition>
    </mc:Choice>
    <mc:Fallback xmlns="">
      <p:transition spd="slow" advTm="1551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770EE-C24A-471A-99A1-E55810B1D5A3}"/>
              </a:ext>
            </a:extLst>
          </p:cNvPr>
          <p:cNvSpPr txBox="1"/>
          <p:nvPr/>
        </p:nvSpPr>
        <p:spPr>
          <a:xfrm>
            <a:off x="1972100" y="379695"/>
            <a:ext cx="683070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Кафедра экономики предприятия и менеджмента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7A3ED-AAD7-47A4-BD07-438948B0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3086"/>
          <a:stretch/>
        </p:blipFill>
        <p:spPr>
          <a:xfrm>
            <a:off x="0" y="0"/>
            <a:ext cx="1774208" cy="17206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321CE0-7A14-4C34-9EC8-D49856A57729}"/>
              </a:ext>
            </a:extLst>
          </p:cNvPr>
          <p:cNvSpPr txBox="1"/>
          <p:nvPr/>
        </p:nvSpPr>
        <p:spPr>
          <a:xfrm>
            <a:off x="526579" y="1842449"/>
            <a:ext cx="82762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Где студенты проходят практику?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21A48-C1BD-40DA-B564-8FC6EAC33904}"/>
              </a:ext>
            </a:extLst>
          </p:cNvPr>
          <p:cNvSpPr txBox="1"/>
          <p:nvPr/>
        </p:nvSpPr>
        <p:spPr>
          <a:xfrm>
            <a:off x="1037229" y="5823668"/>
            <a:ext cx="750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Более 30 предприятий малого и среднего бизнеса являются нашими партнерами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F526-75D4-4D23-B8B3-8442D8FCBE3A}"/>
              </a:ext>
            </a:extLst>
          </p:cNvPr>
          <p:cNvSpPr txBox="1"/>
          <p:nvPr/>
        </p:nvSpPr>
        <p:spPr>
          <a:xfrm>
            <a:off x="1023579" y="2680241"/>
            <a:ext cx="4749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ГБУ ТО «Областной молодежный центр»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F52870-49A8-4297-9093-ADEDD1B78A8D}"/>
              </a:ext>
            </a:extLst>
          </p:cNvPr>
          <p:cNvSpPr txBox="1"/>
          <p:nvPr/>
        </p:nvSpPr>
        <p:spPr>
          <a:xfrm>
            <a:off x="1023579" y="30840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АО «Каменская БКФ»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FEBD6-0DEA-4C9D-A4F2-4EEB56555471}"/>
              </a:ext>
            </a:extLst>
          </p:cNvPr>
          <p:cNvSpPr txBox="1"/>
          <p:nvPr/>
        </p:nvSpPr>
        <p:spPr>
          <a:xfrm>
            <a:off x="1023579" y="3487905"/>
            <a:ext cx="7779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ОАО «РЖД»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80E1A-39F0-4F4B-A67E-635758941D82}"/>
              </a:ext>
            </a:extLst>
          </p:cNvPr>
          <p:cNvSpPr txBox="1"/>
          <p:nvPr/>
        </p:nvSpPr>
        <p:spPr>
          <a:xfrm>
            <a:off x="1037229" y="52418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АО «Отель «Оснабрюк»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CB2312-1F06-4A76-8C5D-D78EC45C08C4}"/>
              </a:ext>
            </a:extLst>
          </p:cNvPr>
          <p:cNvSpPr txBox="1"/>
          <p:nvPr/>
        </p:nvSpPr>
        <p:spPr>
          <a:xfrm>
            <a:off x="1010759" y="4800583"/>
            <a:ext cx="657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ГБУЗ «Областной родильный дом» г. Тверь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1BD9C7-AE39-4ADA-A627-41B902A8D480}"/>
              </a:ext>
            </a:extLst>
          </p:cNvPr>
          <p:cNvSpPr txBox="1"/>
          <p:nvPr/>
        </p:nvSpPr>
        <p:spPr>
          <a:xfrm>
            <a:off x="1010759" y="4362251"/>
            <a:ext cx="6714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ГБУЗ «Городская клиническая больница №7», г. Тверь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D45AE5-22C7-4ED4-9DF6-E1319E6FD5B7}"/>
              </a:ext>
            </a:extLst>
          </p:cNvPr>
          <p:cNvSpPr txBox="1"/>
          <p:nvPr/>
        </p:nvSpPr>
        <p:spPr>
          <a:xfrm>
            <a:off x="1023582" y="3926237"/>
            <a:ext cx="4599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Arial" panose="020B0604020202020204" pitchFamily="34" charset="0"/>
              </a:rPr>
              <a:t>УДО «УЦ «</a:t>
            </a:r>
            <a:r>
              <a:rPr lang="ru-RU" dirty="0" err="1">
                <a:effectLst/>
                <a:latin typeface="Arial" panose="020B0604020202020204" pitchFamily="34" charset="0"/>
              </a:rPr>
              <a:t>КОМПЬЮТЕРиЯ</a:t>
            </a:r>
            <a:r>
              <a:rPr lang="ru-RU" dirty="0">
                <a:effectLst/>
                <a:latin typeface="Arial" panose="020B0604020202020204" pitchFamily="34" charset="0"/>
              </a:rPr>
              <a:t>»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333856-763A-4EF5-B665-3CB8118BB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196" y="2545279"/>
            <a:ext cx="2220804" cy="22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709">
        <p15:prstTrans prst="pageCurlDouble"/>
      </p:transition>
    </mc:Choice>
    <mc:Fallback xmlns="">
      <p:transition spd="slow" advTm="770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14407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90373A268F4DA4399DA38EE9CA9B6EA" ma:contentTypeVersion="2" ma:contentTypeDescription="Создание документа." ma:contentTypeScope="" ma:versionID="9a7e08815404bc3a555a51d74d76c261">
  <xsd:schema xmlns:xsd="http://www.w3.org/2001/XMLSchema" xmlns:xs="http://www.w3.org/2001/XMLSchema" xmlns:p="http://schemas.microsoft.com/office/2006/metadata/properties" xmlns:ns3="592f4d60-d840-496a-a692-22348e1640bb" targetNamespace="http://schemas.microsoft.com/office/2006/metadata/properties" ma:root="true" ma:fieldsID="3e977f7f80b4b2f9b9afcc82d764be53" ns3:_="">
    <xsd:import namespace="592f4d60-d840-496a-a692-22348e1640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f4d60-d840-496a-a692-22348e1640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211146-A74E-4771-9FFA-81C2C0465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2f4d60-d840-496a-a692-22348e1640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9597E0-DD88-4C03-BD0B-A4AE66BECC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09E624-CC86-4FC5-8FD8-64C9AC2AC7E7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92f4d60-d840-496a-a692-22348e1640bb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2061</TotalTime>
  <Words>585</Words>
  <Application>Microsoft Office PowerPoint</Application>
  <PresentationFormat>Экран (4:3)</PresentationFormat>
  <Paragraphs>76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Боева Ольга Сергеевна</dc:creator>
  <cp:lastModifiedBy>Боева Ольга Сергеевна</cp:lastModifiedBy>
  <cp:revision>35</cp:revision>
  <dcterms:created xsi:type="dcterms:W3CDTF">2021-05-14T08:24:07Z</dcterms:created>
  <dcterms:modified xsi:type="dcterms:W3CDTF">2021-05-16T21:42:43Z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0x010100290373A268F4DA4399DA38EE9CA9B6EA</vt:lpwstr>
  </property>
</Properties>
</file>