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327" r:id="rId5"/>
    <p:sldId id="332" r:id="rId6"/>
    <p:sldId id="262" r:id="rId7"/>
    <p:sldId id="328" r:id="rId8"/>
    <p:sldId id="329" r:id="rId9"/>
    <p:sldId id="33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39432-49CB-81B6-B26A-288C5186CB40}" v="64" dt="2024-02-14T05:45:23.484"/>
    <p1510:client id="{5FA6BD07-1654-545D-C531-41F32BC3A2E3}" v="905" dt="2024-02-15T06:57:16.992"/>
    <p1510:client id="{96713E07-F1B0-1EBC-F843-098EA62CC48F}" v="163" dt="2024-02-14T05:57:59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19A16-2DFE-496F-A7D8-CA2558992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EAE4A0-7AEF-4DF8-9975-E105351B8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 pitchFamily="2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3088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A75F1-A44F-455E-9FFE-E77F1AEA11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200" y="352282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1CECC4-5EBE-470D-AA6D-BC49507B6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73DD83-CB7F-4519-94C6-B7B3DC5584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A4F14C2-4C8E-4ABC-B2BA-73A4C51798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2281"/>
            <a:ext cx="100030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0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5C94452-2F3A-4DA5-8E75-EFF394DEA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53A3C8-E2CB-41D7-B764-818AF9587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7855468-A065-466A-ADCA-A42B5BA24B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7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B463B-3DCF-4482-96B8-A4D3658DFD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456" y="365125"/>
            <a:ext cx="9111343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88E249-A53E-4CE9-B4C4-8580927E0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EEE15C2-2C22-49AA-BF05-3B3A410B16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8A790EC-E10D-48BD-8F73-5D83A5A760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875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2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rgbClr val="2A3D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12CF9-86C7-4FEF-B42B-92695AC07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FFDCE0-4709-4347-9BD1-0ECEA9221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Montserrat" panose="00000500000000000000" pitchFamily="2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249C24C-B16F-46E3-B702-B2A5B5081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175259"/>
            <a:ext cx="4284436" cy="139003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C29BB88-EB33-40F0-8B50-8F9E06666A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9981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0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B85EE-06E8-466E-9F30-BE36FE4B5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200" y="320675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611F0-5C39-4DC5-8EEE-4A4300CAD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4C0150-6020-4845-9C29-B63DD6A69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F5F252-D6BA-4841-92FB-79CF5C17A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9F4294F-8F0E-43F1-8B80-09E4911BB0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617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3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DE41D-9E96-4BDA-B272-5AA27E7D49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0612" y="301170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7893FC-0D88-4F2F-BA94-7279976F2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" panose="00000500000000000000" pitchFamily="2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B4F76D-C796-4BF3-81ED-3A78495FFE3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63E8AA-66BD-4AEC-971A-AE51A6E782F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5DF4E3-234C-47D2-93D3-28AC25093A9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044D7-B463-48F0-99F8-8E6BB8DAEA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63C9647-4031-4BD5-AC89-052A57E9D2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617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5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BC7F4-577B-41C8-A7AC-B116520359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200" y="365124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F624F7-4B37-4125-8993-F5E9D19C7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BD1C6FA-9182-49CA-9083-E84FEF2FB1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706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3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B185130-860E-4413-B451-70E8509CAE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7" y="208715"/>
            <a:ext cx="3679371" cy="135891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A66A371-A50C-4F2F-971F-01A26A6BE0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9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6A374-C2A1-4ED7-9212-6C72CDAC83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EC1D1E-063E-4AFE-BD30-93F039A33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Montserrat" panose="00000500000000000000" pitchFamily="2" charset="-52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A4BFB2-D9B8-428D-B5F9-78DA493E4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-5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AFDC0E8-2791-40A2-8EF2-84055FD411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413" y="180798"/>
            <a:ext cx="2209799" cy="8161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50AF713-2FC1-42A6-9ED3-FDB68465BE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340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96F25-355B-40B1-8B22-50E19562B1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82D63D-B83D-4DB8-8BFB-F1642EEB5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Montserrat" panose="00000500000000000000" pitchFamily="2" charset="-5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9D9EED-1598-4F13-8C24-17049C4B7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-5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F39F730-E001-4B3A-BAD6-51BBB5C53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80E2A4D-75B2-47DB-B8D6-C5C6766334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413" y="180798"/>
            <a:ext cx="2209799" cy="8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4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47BA1-1FE9-451E-990E-30F5CF853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2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FE8EC1-AD00-4D6C-8981-0D62ADA36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3874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2" charset="-5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C025-D2CA-4883-872B-0A2B693D1D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Специальность 38.05.01 "Экономическая безопасность" специализация "Управление экономической безопасностью хозяйствующих субъектов"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8B3FA2-532F-47C6-BCB2-C580F4D99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latin typeface="Montserrat"/>
              </a:rPr>
              <a:t>Информация для поступающих, 2024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67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430896-B1B1-CDCC-CA6D-6AA25E887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456" y="460374"/>
            <a:ext cx="9111343" cy="123031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400" dirty="0">
                <a:solidFill>
                  <a:srgbClr val="FF0000"/>
                </a:solidFill>
                <a:latin typeface="Montserrat"/>
              </a:rPr>
            </a:br>
            <a:br>
              <a:rPr lang="ru-RU" sz="2400" dirty="0">
                <a:solidFill>
                  <a:srgbClr val="FF0000"/>
                </a:solidFill>
                <a:latin typeface="Montserrat"/>
              </a:rPr>
            </a:br>
            <a:r>
              <a:rPr lang="ru-RU" sz="2400" dirty="0">
                <a:solidFill>
                  <a:srgbClr val="FF0000"/>
                </a:solidFill>
                <a:latin typeface="Montserrat"/>
              </a:rPr>
              <a:t>ОСНОВНАЯ ОБРАЗОВАТЕЛЬНАЯ ПРОГРАММА 38.05.01 </a:t>
            </a:r>
            <a:r>
              <a:rPr lang="ru-RU" sz="2400" b="1" dirty="0">
                <a:solidFill>
                  <a:srgbClr val="FF0000"/>
                </a:solidFill>
                <a:latin typeface="Montserrat"/>
              </a:rPr>
              <a:t>"Экономическая безопасность"</a:t>
            </a:r>
            <a:r>
              <a:rPr lang="ru-RU" sz="2400" dirty="0">
                <a:solidFill>
                  <a:srgbClr val="FF0000"/>
                </a:solidFill>
                <a:latin typeface="Montserrat"/>
              </a:rPr>
              <a:t>, </a:t>
            </a:r>
            <a:br>
              <a:rPr lang="ru-RU" sz="2400" dirty="0"/>
            </a:br>
            <a:r>
              <a:rPr lang="ru-RU" sz="2400" dirty="0">
                <a:solidFill>
                  <a:srgbClr val="FF0000"/>
                </a:solidFill>
                <a:latin typeface="Montserrat"/>
              </a:rPr>
              <a:t>специализация </a:t>
            </a:r>
            <a:r>
              <a:rPr lang="ru-RU" sz="2400" b="1" dirty="0">
                <a:solidFill>
                  <a:srgbClr val="FF0000"/>
                </a:solidFill>
                <a:latin typeface="Montserrat"/>
              </a:rPr>
              <a:t>«УПРАВЛЕНИЕ ЭКОНОМИЧЕСКОЙ БЕЗОПАСНОСТЬЮ ХОЗЯЙСТВУЮЩИХ СУБЪЕКТОВ»</a:t>
            </a:r>
            <a:endParaRPr lang="ru-RU" sz="2400" dirty="0">
              <a:solidFill>
                <a:srgbClr val="FF0000"/>
              </a:solidFill>
              <a:latin typeface="Montserrat"/>
            </a:endParaRP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7D808B-737B-BA56-9D2E-E450693D6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ru-RU" sz="3200" dirty="0">
                <a:latin typeface="Montserrat"/>
              </a:rPr>
              <a:t>"Экономическая безопасность" - перспективная образовательная программа уровня "специалитет", ориентированная на подготовку обучающихся к деятельности, связанной с обеспечением экономической безопасности субъектов хозяйственной деятельности.</a:t>
            </a:r>
          </a:p>
          <a:p>
            <a:r>
              <a:rPr lang="ru-RU" sz="3200" dirty="0">
                <a:latin typeface="Montserrat"/>
              </a:rPr>
              <a:t>Данное направление носит междисциплинарный характер, представляя собой комбинацию таких сфер знания как экономика, право и менеджмент.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5029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6FFB7-9F21-1137-5B47-350DA10A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Montserrat"/>
              </a:rPr>
              <a:t>ОСНОВНАЯ ОБРАЗОВАТЕЛЬНАЯ ПРОГРАММА 38.05.01 Экономическая безопасность, специализация</a:t>
            </a:r>
            <a:br>
              <a:rPr lang="ru-RU" sz="2400" dirty="0">
                <a:solidFill>
                  <a:srgbClr val="FF0000"/>
                </a:solidFill>
                <a:latin typeface="Montserrat"/>
              </a:rPr>
            </a:br>
            <a:r>
              <a:rPr lang="ru-RU" sz="2400" dirty="0">
                <a:solidFill>
                  <a:srgbClr val="FF0000"/>
                </a:solidFill>
                <a:latin typeface="Montserrat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Montserrat"/>
              </a:rPr>
              <a:t>«УПРАВЛЕНИЕ ЭКОНОМИЧЕСКОЙ БЕЗОПАСНОСТЬЮ ХОЗЯЙСТВУЮЩИХ СУБЪЕКТОВ»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F10B0A-C8A9-EFF0-12A5-8B54A7A622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1400" b="1" i="1" dirty="0">
                <a:latin typeface="Montserrat"/>
              </a:rPr>
              <a:t>В процессе подготовки обучающиеся большое внимание уделяется следующим дисциплинам:</a:t>
            </a:r>
            <a:endParaRPr lang="ru-RU" sz="1400" b="1" i="1" dirty="0"/>
          </a:p>
          <a:p>
            <a:r>
              <a:rPr lang="ru-RU" sz="1400" dirty="0">
                <a:latin typeface="Montserrat"/>
              </a:rPr>
              <a:t>Экономическая теория</a:t>
            </a:r>
          </a:p>
          <a:p>
            <a:r>
              <a:rPr lang="ru-RU" sz="1400" dirty="0">
                <a:latin typeface="Montserrat"/>
              </a:rPr>
              <a:t>Экономический анализ</a:t>
            </a:r>
          </a:p>
          <a:p>
            <a:r>
              <a:rPr lang="ru-RU" sz="1400" dirty="0">
                <a:latin typeface="Montserrat"/>
              </a:rPr>
              <a:t>Финансы</a:t>
            </a:r>
          </a:p>
          <a:p>
            <a:r>
              <a:rPr lang="ru-RU" sz="1400" dirty="0">
                <a:latin typeface="Montserrat"/>
              </a:rPr>
              <a:t>Деньги, кредит, банки</a:t>
            </a:r>
          </a:p>
          <a:p>
            <a:r>
              <a:rPr lang="ru-RU" sz="1400" dirty="0">
                <a:latin typeface="Montserrat"/>
              </a:rPr>
              <a:t>Экономическая безопасность</a:t>
            </a:r>
          </a:p>
          <a:p>
            <a:r>
              <a:rPr lang="ru-RU" sz="1400" dirty="0">
                <a:latin typeface="Montserrat"/>
              </a:rPr>
              <a:t>Бухгалтерский учет</a:t>
            </a:r>
          </a:p>
          <a:p>
            <a:r>
              <a:rPr lang="ru-RU" sz="1400" dirty="0">
                <a:latin typeface="Montserrat"/>
              </a:rPr>
              <a:t>Налоги и налогообложение</a:t>
            </a:r>
          </a:p>
          <a:p>
            <a:r>
              <a:rPr lang="ru-RU" sz="1400" dirty="0">
                <a:latin typeface="Montserrat"/>
              </a:rPr>
              <a:t>Аудит</a:t>
            </a:r>
          </a:p>
          <a:p>
            <a:r>
              <a:rPr lang="ru-RU" sz="1400" dirty="0">
                <a:latin typeface="Montserrat"/>
              </a:rPr>
              <a:t>Контроль и ревизия</a:t>
            </a:r>
          </a:p>
          <a:p>
            <a:r>
              <a:rPr lang="ru-RU" sz="1400" dirty="0">
                <a:latin typeface="Montserrat"/>
              </a:rPr>
              <a:t>Экономика организации</a:t>
            </a:r>
          </a:p>
          <a:p>
            <a:r>
              <a:rPr lang="ru-RU" sz="1400" dirty="0">
                <a:latin typeface="Montserrat"/>
              </a:rPr>
              <a:t>Разработка управленческих решений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D52308-65AA-EE64-8DFA-AC67D1D1EC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dirty="0">
                <a:latin typeface="Montserrat"/>
              </a:rPr>
              <a:t>Основы антикоррупционного поведения</a:t>
            </a:r>
          </a:p>
          <a:p>
            <a:r>
              <a:rPr lang="ru-RU" sz="1400" dirty="0">
                <a:latin typeface="Montserrat"/>
              </a:rPr>
              <a:t>Антикоррупционное законодательство</a:t>
            </a:r>
            <a:endParaRPr lang="ru-RU" sz="1400" dirty="0"/>
          </a:p>
          <a:p>
            <a:r>
              <a:rPr lang="ru-RU" sz="1400" dirty="0">
                <a:latin typeface="Montserrat"/>
              </a:rPr>
              <a:t>Гражданское право</a:t>
            </a:r>
          </a:p>
          <a:p>
            <a:r>
              <a:rPr lang="ru-RU" sz="1400" dirty="0">
                <a:latin typeface="Montserrat"/>
              </a:rPr>
              <a:t>Трудовое право</a:t>
            </a:r>
            <a:endParaRPr lang="ru-RU" sz="1400" dirty="0"/>
          </a:p>
          <a:p>
            <a:r>
              <a:rPr lang="ru-RU" sz="1400" dirty="0">
                <a:latin typeface="Montserrat"/>
              </a:rPr>
              <a:t>Административное право</a:t>
            </a:r>
            <a:endParaRPr lang="ru-RU" sz="1400" dirty="0"/>
          </a:p>
          <a:p>
            <a:r>
              <a:rPr lang="ru-RU" sz="1400" dirty="0">
                <a:latin typeface="Montserrat"/>
              </a:rPr>
              <a:t>Финансовое право</a:t>
            </a:r>
          </a:p>
          <a:p>
            <a:r>
              <a:rPr lang="ru-RU" sz="1400" dirty="0">
                <a:latin typeface="Montserrat"/>
              </a:rPr>
              <a:t>Управление экономической безопасностью хозяйствующего субъекта</a:t>
            </a:r>
          </a:p>
          <a:p>
            <a:r>
              <a:rPr lang="ru-RU" sz="1400" dirty="0">
                <a:latin typeface="Montserrat"/>
              </a:rPr>
              <a:t>Стратегический менеджмент</a:t>
            </a:r>
            <a:endParaRPr lang="ru-RU" sz="1400" dirty="0"/>
          </a:p>
          <a:p>
            <a:r>
              <a:rPr lang="ru-RU" sz="1400" dirty="0">
                <a:latin typeface="Montserrat"/>
              </a:rPr>
              <a:t>Организационное поведение</a:t>
            </a:r>
            <a:endParaRPr lang="ru-RU" sz="1400" dirty="0"/>
          </a:p>
          <a:p>
            <a:r>
              <a:rPr lang="ru-RU" sz="1400" dirty="0">
                <a:latin typeface="Montserrat"/>
              </a:rPr>
              <a:t>Информационная безопасность</a:t>
            </a:r>
            <a:endParaRPr lang="ru-RU" sz="1400" dirty="0"/>
          </a:p>
          <a:p>
            <a:r>
              <a:rPr lang="ru-RU" sz="1400" dirty="0">
                <a:latin typeface="Montserrat"/>
              </a:rPr>
              <a:t>Цифровая экономика</a:t>
            </a:r>
            <a:endParaRPr lang="ru-RU" sz="1400" dirty="0"/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5818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97D9BD-C444-A064-E8AC-7A7F15D87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63" y="365125"/>
            <a:ext cx="9356037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Montserrat"/>
                <a:cs typeface="Calibri Light"/>
              </a:rPr>
              <a:t>   </a:t>
            </a:r>
            <a:r>
              <a:rPr lang="ru-RU" sz="3600" dirty="0">
                <a:solidFill>
                  <a:srgbClr val="FF0000"/>
                </a:solidFill>
                <a:latin typeface="Montserrat"/>
                <a:cs typeface="Calibri Light"/>
              </a:rPr>
              <a:t>Конкурентные преимущества программы</a:t>
            </a:r>
            <a:r>
              <a:rPr lang="ru-RU" sz="3600" b="1" dirty="0">
                <a:solidFill>
                  <a:srgbClr val="FF0000"/>
                </a:solidFill>
                <a:latin typeface="Montserrat"/>
                <a:cs typeface="Calibri Light"/>
              </a:rPr>
              <a:t> "Экономическая безопасность"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985B1F-E4BD-D0E3-33BD-AFBDBB3C1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070" y="1825625"/>
            <a:ext cx="11056730" cy="463846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1)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Специалитет (полное высшее образование 5 лет, полновесное высшее образование, не предусматривает последующего обучение в магистратуре);</a:t>
            </a:r>
            <a:endParaRPr lang="ru-RU" dirty="0">
              <a:solidFill>
                <a:srgbClr val="808080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2) Междисциплинарный характер, сочетание экономики, менеджмента и юриспруденции;</a:t>
            </a:r>
            <a:endParaRPr lang="ru-RU" dirty="0">
              <a:solidFill>
                <a:srgbClr val="808080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3) Высокий уровень квалификации преподавателей, занятия по профильным дисциплинам ведут доктора и кандидаты наук;</a:t>
            </a:r>
            <a:endParaRPr lang="ru-RU" dirty="0">
              <a:solidFill>
                <a:srgbClr val="808080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4) Плотный контакт с потенциальными работодателями при формирующемся высоком спросе на выпускников программы на рынке труда</a:t>
            </a:r>
            <a:endParaRPr lang="ru-RU" dirty="0">
              <a:solidFill>
                <a:srgbClr val="80808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>
              <a:solidFill>
                <a:srgbClr val="808080"/>
              </a:solidFill>
              <a:latin typeface="Calibri"/>
              <a:ea typeface="Calibri"/>
              <a:cs typeface="Calibri"/>
            </a:endParaRPr>
          </a:p>
          <a:p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48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9E226-88F0-2209-6ABA-7640CB9CF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Montserrat"/>
              </a:rPr>
              <a:t>Потенциальное трудоустройство выпускников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3D782F-9080-5658-EF93-0E5D70B16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latin typeface="Montserrat"/>
              </a:rPr>
              <a:t>Выпускники могут работать в службах экономической безопасности предприятий промышленности, торговли, транспорта, в банковской, страховой, туристической и других сферах, в научно-исследовательских организациях, в государственных и муниципальных органах управления, в организациях, имеющих потребности в области обеспечения экономической безопасности, а также в организациях, специализирующихся на услугах по обеспечению экономической безопасности. 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22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FD160-7364-D54A-E8B9-FA98ABA87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400" dirty="0">
                <a:solidFill>
                  <a:srgbClr val="FF0000"/>
                </a:solidFill>
                <a:latin typeface="Montserrat"/>
              </a:rPr>
            </a:br>
            <a:br>
              <a:rPr lang="ru-RU" sz="2400" dirty="0">
                <a:latin typeface="Montserrat"/>
              </a:rPr>
            </a:br>
            <a:r>
              <a:rPr lang="ru-RU" sz="2400" dirty="0">
                <a:solidFill>
                  <a:srgbClr val="FF0000"/>
                </a:solidFill>
                <a:latin typeface="Montserrat"/>
              </a:rPr>
              <a:t>ОСНОВНАЯ ОБРАЗОВАТЕЛЬНАЯ ПРОГРАММА 38.05.01 </a:t>
            </a:r>
            <a:r>
              <a:rPr lang="ru-RU" sz="2400" b="1" dirty="0">
                <a:solidFill>
                  <a:srgbClr val="FF0000"/>
                </a:solidFill>
                <a:latin typeface="Montserrat"/>
              </a:rPr>
              <a:t>ЭКОНОМИЧЕСКАЯ БЕЗОПАСНОСТЬ</a:t>
            </a:r>
            <a:r>
              <a:rPr lang="ru-RU" sz="2400" dirty="0">
                <a:solidFill>
                  <a:srgbClr val="FF0000"/>
                </a:solidFill>
                <a:latin typeface="Montserrat"/>
              </a:rPr>
              <a:t>, </a:t>
            </a:r>
            <a:br>
              <a:rPr lang="ru-RU" sz="2400" dirty="0"/>
            </a:br>
            <a:r>
              <a:rPr lang="ru-RU" sz="2400" dirty="0">
                <a:solidFill>
                  <a:srgbClr val="FF0000"/>
                </a:solidFill>
                <a:latin typeface="Montserrat"/>
              </a:rPr>
              <a:t>специализация </a:t>
            </a:r>
            <a:r>
              <a:rPr lang="ru-RU" sz="2400" b="1" dirty="0">
                <a:solidFill>
                  <a:srgbClr val="FF0000"/>
                </a:solidFill>
                <a:latin typeface="Montserrat"/>
              </a:rPr>
              <a:t>«УПРАВЛЕНИЕ ЭКОНОМИЧЕСКОЙ БЕЗОПАСНОСТЬЮ ХОЗЯЙСТВУЮЩИХ СУБЪЕКТОВ»</a:t>
            </a:r>
            <a:endParaRPr lang="ru-RU" sz="2400" dirty="0">
              <a:solidFill>
                <a:srgbClr val="FF0000"/>
              </a:solidFill>
              <a:latin typeface="Montserrat"/>
            </a:endParaRP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3FB429-01BD-CBEB-9581-649705755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3300" dirty="0">
                <a:latin typeface="Calibri"/>
                <a:cs typeface="Calibri"/>
              </a:rPr>
              <a:t>В 2024 году прием осуществляется на </a:t>
            </a:r>
            <a:r>
              <a:rPr lang="ru-RU" sz="3300" u="sng" dirty="0">
                <a:latin typeface="Calibri"/>
                <a:cs typeface="Calibri"/>
              </a:rPr>
              <a:t>платную основу обучения.</a:t>
            </a:r>
            <a:endParaRPr lang="ru-RU" u="sng" dirty="0">
              <a:cs typeface="Calibri"/>
            </a:endParaRPr>
          </a:p>
          <a:p>
            <a:pPr marL="0" indent="0">
              <a:buNone/>
            </a:pPr>
            <a:r>
              <a:rPr lang="ru-RU" sz="3300" dirty="0">
                <a:latin typeface="Calibri"/>
                <a:cs typeface="Calibri"/>
              </a:rPr>
              <a:t>Программа планирует принять 20</a:t>
            </a:r>
            <a:r>
              <a:rPr lang="ru-RU" sz="3300" u="sng" dirty="0">
                <a:latin typeface="Calibri"/>
                <a:cs typeface="Calibri"/>
              </a:rPr>
              <a:t> человек на очную форму обучения</a:t>
            </a:r>
            <a:r>
              <a:rPr lang="ru-RU" sz="3300" dirty="0">
                <a:latin typeface="Calibri"/>
                <a:cs typeface="Calibri"/>
              </a:rPr>
              <a:t> (срок обучения 5 лет) и 20</a:t>
            </a:r>
            <a:r>
              <a:rPr lang="ru-RU" sz="3300" u="sng" dirty="0">
                <a:latin typeface="Calibri"/>
                <a:cs typeface="Calibri"/>
              </a:rPr>
              <a:t> человек на заочную форму обучения</a:t>
            </a:r>
            <a:r>
              <a:rPr lang="ru-RU" sz="3300" dirty="0">
                <a:latin typeface="Calibri"/>
                <a:cs typeface="Calibri"/>
              </a:rPr>
              <a:t> (срок обучения 5 лет, 11 месяцев).</a:t>
            </a:r>
            <a:endParaRPr lang="ru-RU" dirty="0">
              <a:cs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34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C131F8-7067-1DAD-C2D0-5668E091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Montserrat"/>
              </a:rPr>
              <a:t>Условия поступления по ЕГЭ (для лиц, сдававших ЕГЭ)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A74627-6BE2-1C77-0763-F8C559CCE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B945FDA-8856-1719-C41D-D2FE814F5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709473"/>
              </p:ext>
            </p:extLst>
          </p:nvPr>
        </p:nvGraphicFramePr>
        <p:xfrm>
          <a:off x="872434" y="1877391"/>
          <a:ext cx="10455236" cy="4240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18">
                  <a:extLst>
                    <a:ext uri="{9D8B030D-6E8A-4147-A177-3AD203B41FA5}">
                      <a16:colId xmlns:a16="http://schemas.microsoft.com/office/drawing/2014/main" val="1196804805"/>
                    </a:ext>
                  </a:extLst>
                </a:gridCol>
                <a:gridCol w="5227618">
                  <a:extLst>
                    <a:ext uri="{9D8B030D-6E8A-4147-A177-3AD203B41FA5}">
                      <a16:colId xmlns:a16="http://schemas.microsoft.com/office/drawing/2014/main" val="1919877761"/>
                    </a:ext>
                  </a:extLst>
                </a:gridCol>
              </a:tblGrid>
              <a:tr h="459204">
                <a:tc>
                  <a:txBody>
                    <a:bodyPr/>
                    <a:lstStyle/>
                    <a:p>
                      <a:r>
                        <a:rPr lang="ru-RU" sz="2400" dirty="0"/>
                        <a:t>Предмет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Минимальные баллы ЕГЭ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784517"/>
                  </a:ext>
                </a:extLst>
              </a:tr>
              <a:tr h="1260564">
                <a:tc>
                  <a:txBody>
                    <a:bodyPr/>
                    <a:lstStyle/>
                    <a:p>
                      <a:r>
                        <a:rPr lang="ru-RU" sz="2400" dirty="0"/>
                        <a:t>Математика (профиль)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907156"/>
                  </a:ext>
                </a:extLst>
              </a:tr>
              <a:tr h="1260564">
                <a:tc>
                  <a:txBody>
                    <a:bodyPr/>
                    <a:lstStyle/>
                    <a:p>
                      <a:r>
                        <a:rPr lang="ru-RU" sz="2400" dirty="0"/>
                        <a:t>Обществознание </a:t>
                      </a:r>
                    </a:p>
                    <a:p>
                      <a:pPr lvl="0">
                        <a:buNone/>
                      </a:pPr>
                      <a:r>
                        <a:rPr lang="ru-RU" sz="2400" dirty="0"/>
                        <a:t>или Информатика и ИКТ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45 </a:t>
                      </a:r>
                    </a:p>
                    <a:p>
                      <a:pPr lvl="0">
                        <a:buNone/>
                      </a:pPr>
                      <a:r>
                        <a:rPr lang="ru-RU" sz="2400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996105"/>
                  </a:ext>
                </a:extLst>
              </a:tr>
              <a:tr h="126056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400" dirty="0"/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4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08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86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3A1595-DF76-88DE-0BC3-BD60D83F8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Montserrat"/>
              </a:rPr>
              <a:t>Вступительные испытания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D0355-EA9C-EF05-6C7C-014EAE8BB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latin typeface="Montserrat"/>
              </a:rPr>
              <a:t> для лиц, не сдававших ЕГЭ, прием осуществляется по итогам вступительных испытаний </a:t>
            </a:r>
            <a:r>
              <a:rPr lang="ru-RU" dirty="0" err="1">
                <a:latin typeface="Montserrat"/>
              </a:rPr>
              <a:t>ТвГУ</a:t>
            </a:r>
            <a:r>
              <a:rPr lang="ru-RU" dirty="0">
                <a:latin typeface="Montserrat"/>
              </a:rPr>
              <a:t> по математике, обществознанию и русскому языку. </a:t>
            </a:r>
          </a:p>
          <a:p>
            <a:r>
              <a:rPr lang="ru-RU" dirty="0">
                <a:latin typeface="Montserrat"/>
              </a:rPr>
              <a:t>Все подробности, сроки и технические детали необходимо своевременно уточнять в Приемной </a:t>
            </a:r>
            <a:r>
              <a:rPr lang="ru-RU">
                <a:latin typeface="Montserrat"/>
              </a:rPr>
              <a:t>комиссии ТвГУ.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792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CEE3A-A362-3F5D-2680-91701A78F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Montserrat"/>
              </a:rPr>
              <a:t>Организации Тверского региона, проявляющие интерес к потенциальным выпускникам программы Экономическая безопасность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6" name="Объект 5" descr="Изображение выглядит как логотип, Шрифт, текст, символ&#10;&#10;Автоматически созданное описание">
            <a:extLst>
              <a:ext uri="{FF2B5EF4-FFF2-40B4-BE49-F238E27FC236}">
                <a16:creationId xmlns:a16="http://schemas.microsoft.com/office/drawing/2014/main" id="{74869358-49D2-E712-0C95-5B9E51A7FB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189" y="4361906"/>
            <a:ext cx="3159310" cy="1645080"/>
          </a:xfrm>
        </p:spPr>
      </p:pic>
      <p:pic>
        <p:nvPicPr>
          <p:cNvPr id="5" name="Объект 3" descr="Верхневолжское АТП">
            <a:extLst>
              <a:ext uri="{FF2B5EF4-FFF2-40B4-BE49-F238E27FC236}">
                <a16:creationId xmlns:a16="http://schemas.microsoft.com/office/drawing/2014/main" id="{1EA803D4-06D2-F253-506C-F07C9D4A4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38" y="2373880"/>
            <a:ext cx="2286000" cy="1295400"/>
          </a:xfrm>
          <a:prstGeom prst="rect">
            <a:avLst/>
          </a:prstGeom>
        </p:spPr>
      </p:pic>
      <p:pic>
        <p:nvPicPr>
          <p:cNvPr id="7" name="Рисунок 6" descr="Изображение выглядит как Шрифт, текст, логотип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B2A808FA-6D1B-CCD3-2E70-DF4942C584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5952" y="2202846"/>
            <a:ext cx="3229428" cy="1651943"/>
          </a:xfrm>
          <a:prstGeom prst="rect">
            <a:avLst/>
          </a:prstGeom>
        </p:spPr>
      </p:pic>
      <p:pic>
        <p:nvPicPr>
          <p:cNvPr id="8" name="Рисунок 7" descr="Изображение выглядит как текст, Шрифт, логотип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1DE53EF5-547E-46A3-3BC2-D5D9EC280F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4988" y="4467906"/>
            <a:ext cx="5214177" cy="1647522"/>
          </a:xfrm>
          <a:prstGeom prst="rect">
            <a:avLst/>
          </a:prstGeom>
        </p:spPr>
      </p:pic>
      <p:pic>
        <p:nvPicPr>
          <p:cNvPr id="9" name="Рисунок 8" descr="Изображение выглядит как логотип, Графика, Шрифт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63241F58-6DE2-BE7E-3CBF-B0D35EB4E197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1351" y="4367146"/>
            <a:ext cx="3043839" cy="1847851"/>
          </a:xfrm>
          <a:prstGeom prst="rect">
            <a:avLst/>
          </a:prstGeom>
        </p:spPr>
      </p:pic>
      <p:pic>
        <p:nvPicPr>
          <p:cNvPr id="10" name="Рисунок 9" descr="Изображение выглядит как логотип, Шрифт, Графика, символ&#10;&#10;Автоматически созданное описание">
            <a:extLst>
              <a:ext uri="{FF2B5EF4-FFF2-40B4-BE49-F238E27FC236}">
                <a16:creationId xmlns:a16="http://schemas.microsoft.com/office/drawing/2014/main" id="{BB0DB68E-5767-2189-B817-C4069B777F97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43430" y="2201150"/>
            <a:ext cx="2228435" cy="2198559"/>
          </a:xfrm>
          <a:prstGeom prst="rect">
            <a:avLst/>
          </a:prstGeom>
        </p:spPr>
      </p:pic>
      <p:pic>
        <p:nvPicPr>
          <p:cNvPr id="3" name="Рисунок 2" descr="Изображение выглядит как Шрифт, Графика, графический дизайн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110A850-440A-06F0-9801-7236B0FEB7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58538" y="2526821"/>
            <a:ext cx="1922432" cy="154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794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270</Words>
  <Application>Microsoft Office PowerPoint</Application>
  <PresentationFormat>Широкоэкранный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Специальность 38.05.01 "Экономическая безопасность" специализация "Управление экономической безопасностью хозяйствующих субъектов"</vt:lpstr>
      <vt:lpstr>  ОСНОВНАЯ ОБРАЗОВАТЕЛЬНАЯ ПРОГРАММА 38.05.01 "Экономическая безопасность",  специализация «УПРАВЛЕНИЕ ЭКОНОМИЧЕСКОЙ БЕЗОПАСНОСТЬЮ ХОЗЯЙСТВУЮЩИХ СУБЪЕКТОВ» </vt:lpstr>
      <vt:lpstr>ОСНОВНАЯ ОБРАЗОВАТЕЛЬНАЯ ПРОГРАММА 38.05.01 Экономическая безопасность, специализация  «УПРАВЛЕНИЕ ЭКОНОМИЧЕСКОЙ БЕЗОПАСНОСТЬЮ ХОЗЯЙСТВУЮЩИХ СУБЪЕКТОВ»</vt:lpstr>
      <vt:lpstr>   Конкурентные преимущества программы "Экономическая безопасность"</vt:lpstr>
      <vt:lpstr>Потенциальное трудоустройство выпускников</vt:lpstr>
      <vt:lpstr>  ОСНОВНАЯ ОБРАЗОВАТЕЛЬНАЯ ПРОГРАММА 38.05.01 ЭКОНОМИЧЕСКАЯ БЕЗОПАСНОСТЬ,  специализация «УПРАВЛЕНИЕ ЭКОНОМИЧЕСКОЙ БЕЗОПАСНОСТЬЮ ХОЗЯЙСТВУЮЩИХ СУБЪЕКТОВ» </vt:lpstr>
      <vt:lpstr>Условия поступления по ЕГЭ (для лиц, сдававших ЕГЭ)</vt:lpstr>
      <vt:lpstr>Вступительные испытания</vt:lpstr>
      <vt:lpstr>Организации Тверского региона, проявляющие интерес к потенциальным выпускникам программы Экономическая безопасность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Кравченко</dc:creator>
  <cp:lastModifiedBy>USER</cp:lastModifiedBy>
  <cp:revision>777</cp:revision>
  <dcterms:created xsi:type="dcterms:W3CDTF">2020-02-13T08:15:29Z</dcterms:created>
  <dcterms:modified xsi:type="dcterms:W3CDTF">2024-02-15T06:58:02Z</dcterms:modified>
</cp:coreProperties>
</file>