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5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6" r:id="rId11"/>
    <p:sldId id="267" r:id="rId12"/>
    <p:sldId id="268" r:id="rId13"/>
    <p:sldId id="277" r:id="rId14"/>
    <p:sldId id="269" r:id="rId15"/>
    <p:sldId id="278" r:id="rId16"/>
    <p:sldId id="270" r:id="rId17"/>
    <p:sldId id="27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59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5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6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4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713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282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21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3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5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4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797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45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0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03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0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9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contents.asp?id=34248587" TargetMode="External"/><Relationship Id="rId2" Type="http://schemas.openxmlformats.org/officeDocument/2006/relationships/hyperlink" Target="https://www.elibrary.ru/item.asp?id=2630147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ibrary.ru/contents.asp?id=34248587&amp;selid=2630147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tversu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3807" y="1397876"/>
            <a:ext cx="7609490" cy="39729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4800" b="1" dirty="0" smtClean="0"/>
              <a:t>Поиск и обработка информации 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к научной </a:t>
            </a:r>
            <a:br>
              <a:rPr lang="ru-RU" sz="4800" b="1" dirty="0" smtClean="0"/>
            </a:br>
            <a:r>
              <a:rPr lang="ru-RU" sz="4800" b="1" dirty="0" smtClean="0"/>
              <a:t>работе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97083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89857"/>
            <a:ext cx="9301841" cy="17444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поиска по теме </a:t>
            </a:r>
            <a:br>
              <a:rPr lang="ru-RU" dirty="0" smtClean="0"/>
            </a:br>
            <a:r>
              <a:rPr lang="ru-RU" dirty="0" smtClean="0"/>
              <a:t>«Конкуренция на рынке труда»</a:t>
            </a:r>
            <a:br>
              <a:rPr lang="ru-RU" dirty="0" smtClean="0"/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Гарант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/>
              <a:t>           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КонсультантПлюс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37614" y="2149143"/>
            <a:ext cx="2579915" cy="414105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81843" y="2242746"/>
            <a:ext cx="3788228" cy="40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Поиск по конкретным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ресурсам.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ЭБС </a:t>
            </a:r>
            <a:r>
              <a:rPr lang="ru-RU" b="1" dirty="0"/>
              <a:t>«Университетская Библиотека Онлайн»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При поиске по запросу 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Конкуренция на рынке труда</a:t>
            </a:r>
            <a:r>
              <a:rPr lang="ru-RU" dirty="0" smtClean="0"/>
              <a:t>». </a:t>
            </a:r>
          </a:p>
          <a:p>
            <a:pPr algn="just"/>
            <a:r>
              <a:rPr lang="ru-RU" dirty="0" smtClean="0"/>
              <a:t>Результат запроса - </a:t>
            </a:r>
            <a:r>
              <a:rPr lang="ru-RU" dirty="0"/>
              <a:t>к</a:t>
            </a:r>
            <a:r>
              <a:rPr lang="ru-RU" dirty="0" smtClean="0"/>
              <a:t>ниги по экономической теории.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5077" y="883052"/>
            <a:ext cx="3936250" cy="402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94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Поиск по конкретным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ресурсам.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/>
              <a:t>ZNANIUM</a:t>
            </a:r>
            <a:r>
              <a:rPr lang="ru-RU" b="1" dirty="0"/>
              <a:t>.</a:t>
            </a:r>
            <a:r>
              <a:rPr lang="en-US" b="1" dirty="0"/>
              <a:t>RU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337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При поиске по запросу 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Конкуренция на рынке труда»</a:t>
            </a:r>
            <a:r>
              <a:rPr lang="ru-RU" dirty="0" smtClean="0"/>
              <a:t>  - ответ : учебники по микроэкономике и экономической теории.</a:t>
            </a:r>
          </a:p>
          <a:p>
            <a:pPr algn="just"/>
            <a:r>
              <a:rPr lang="ru-RU" dirty="0" smtClean="0"/>
              <a:t>В них, конечно, есть материал по рынку труда. </a:t>
            </a:r>
          </a:p>
          <a:p>
            <a:pPr algn="just"/>
            <a:r>
              <a:rPr lang="ru-RU" dirty="0" smtClean="0"/>
              <a:t>Материал по рынку труда содержится и в книгах по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экономике труда.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 использовании источников обращайте внимание на год издания.</a:t>
            </a:r>
          </a:p>
          <a:p>
            <a:pPr algn="just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3890" y="599259"/>
            <a:ext cx="3131438" cy="4321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555" y="705361"/>
            <a:ext cx="1944793" cy="841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948" y="1657299"/>
            <a:ext cx="2595914" cy="40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2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893380"/>
            <a:ext cx="3718455" cy="2007476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Поиск по конкретным ресурсам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5769" y="1388534"/>
            <a:ext cx="4234288" cy="34731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При поиске по теме «Конкуренция на рынке труда» эта ЭБС выдает источники достаточно старых годов издания (более 5-ти лет).</a:t>
            </a:r>
          </a:p>
          <a:p>
            <a:pPr algn="just"/>
            <a:r>
              <a:rPr lang="ru-RU" dirty="0" smtClean="0"/>
              <a:t>Мы видим как проходил поиск и какими источниками имеет смысл </a:t>
            </a:r>
            <a:r>
              <a:rPr lang="ru-RU" dirty="0" smtClean="0"/>
              <a:t>воспользоваться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этой ЭБС есть возможность копирования статьи полностью.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68" y="2228904"/>
            <a:ext cx="1767739" cy="4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3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Поиск по конкретным ресурсам.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 smtClean="0"/>
              <a:t>Образовательная платформа </a:t>
            </a:r>
            <a:r>
              <a:rPr lang="ru-RU" b="1" dirty="0" err="1" smtClean="0"/>
              <a:t>Юрайт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Тематический поиск на этой платформе тоже слабоват.</a:t>
            </a:r>
          </a:p>
          <a:p>
            <a:pPr algn="just"/>
            <a:r>
              <a:rPr lang="ru-RU" dirty="0" smtClean="0"/>
              <a:t>Однако большой массив подписки ресурсов в ЭБС, дает возможность адекватного ответа.</a:t>
            </a:r>
          </a:p>
          <a:p>
            <a:pPr algn="just"/>
            <a:r>
              <a:rPr lang="ru-RU" dirty="0" smtClean="0"/>
              <a:t>По запросу «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Конкуренция на рынке труда</a:t>
            </a:r>
            <a:r>
              <a:rPr lang="ru-RU" dirty="0" smtClean="0"/>
              <a:t>» получили несколько новых источников</a:t>
            </a:r>
            <a:r>
              <a:rPr lang="ru-RU" dirty="0"/>
              <a:t>. </a:t>
            </a:r>
            <a:r>
              <a:rPr lang="ru-RU" dirty="0" smtClean="0"/>
              <a:t>Данный </a:t>
            </a:r>
            <a:r>
              <a:rPr lang="ru-RU" dirty="0"/>
              <a:t>учебник и практикум содержит специальную программу, предназначенную для выпускников вуза и молодых специалистов, которая помогает выбрать модель социального поведения в условиях конкуренции и приобрести навыки самостоятельного поиска работы.</a:t>
            </a:r>
            <a:endParaRPr lang="ru-RU" dirty="0" smtClean="0"/>
          </a:p>
          <a:p>
            <a:pPr algn="just"/>
            <a:r>
              <a:rPr lang="ru-RU" dirty="0" smtClean="0"/>
              <a:t>Создаем в личном кабинете свою книжную полку, чтобы их больше не искать. (помещаем книги в «Избранное» ).</a:t>
            </a:r>
          </a:p>
          <a:p>
            <a:endParaRPr lang="ru-RU" dirty="0" smtClean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8027" y="626958"/>
            <a:ext cx="3731172" cy="53745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625" y="3314229"/>
            <a:ext cx="4433224" cy="24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187669"/>
            <a:ext cx="3718455" cy="157246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Поиск по конкретным ресурсам.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ЭБС </a:t>
            </a:r>
            <a:r>
              <a:rPr lang="en-US" b="1" cap="all" dirty="0" smtClean="0"/>
              <a:t>IPR </a:t>
            </a:r>
            <a:r>
              <a:rPr lang="en-US" b="1" cap="all" dirty="0"/>
              <a:t>SMART</a:t>
            </a:r>
            <a:br>
              <a:rPr lang="en-US" b="1" cap="all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Каждая платформа имеет свои особенности. ЭБС </a:t>
            </a:r>
            <a:r>
              <a:rPr lang="en-US" dirty="0" smtClean="0"/>
              <a:t>IPR SMART </a:t>
            </a:r>
            <a:r>
              <a:rPr lang="ru-RU" dirty="0" smtClean="0"/>
              <a:t>при поиске на запрос «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Конкуренция на рынке труда» </a:t>
            </a:r>
            <a:r>
              <a:rPr lang="ru-RU" dirty="0" smtClean="0"/>
              <a:t>выдала пособия по охране труда. Зато на запрос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«Конкуренция</a:t>
            </a:r>
            <a:r>
              <a:rPr lang="ru-RU" dirty="0" smtClean="0"/>
              <a:t>» - книги по конкуренции и конкурентоспособности, ее теории и практике.</a:t>
            </a:r>
          </a:p>
          <a:p>
            <a:pPr algn="just"/>
            <a:r>
              <a:rPr lang="ru-RU" dirty="0" smtClean="0"/>
              <a:t>Особенность этого ресурса – в </a:t>
            </a:r>
            <a:r>
              <a:rPr lang="ru-RU" dirty="0" err="1" smtClean="0"/>
              <a:t>ощем</a:t>
            </a:r>
            <a:r>
              <a:rPr lang="ru-RU" dirty="0" smtClean="0"/>
              <a:t> списке </a:t>
            </a:r>
            <a:r>
              <a:rPr lang="ru-RU" dirty="0" err="1" smtClean="0"/>
              <a:t>дпются</a:t>
            </a:r>
            <a:r>
              <a:rPr lang="ru-RU" dirty="0" smtClean="0"/>
              <a:t> доступные и недоступные для чтения ресурсы. Каждый нужно открывать.</a:t>
            </a:r>
            <a:endParaRPr lang="ru-RU" dirty="0"/>
          </a:p>
        </p:txBody>
      </p:sp>
      <p:pic>
        <p:nvPicPr>
          <p:cNvPr id="9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60" y="2368090"/>
            <a:ext cx="1248971" cy="527510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5418668" y="982132"/>
            <a:ext cx="3491406" cy="48937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29823" t="7696" r="29771" b="4219"/>
          <a:stretch/>
        </p:blipFill>
        <p:spPr bwMode="auto">
          <a:xfrm>
            <a:off x="5418667" y="982131"/>
            <a:ext cx="3767373" cy="5155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41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Поиск по конкретным ресурсам.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dirty="0"/>
              <a:t>Научная электронная библиотека eLIBRARY.RU 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Ресурс содержит полные тексты научных журналов.</a:t>
            </a:r>
          </a:p>
          <a:p>
            <a:pPr algn="just"/>
            <a:r>
              <a:rPr lang="ru-RU" dirty="0" smtClean="0"/>
              <a:t>Огромный массив подписки ресурсов НЭБ дает возможность адекватного ответа.</a:t>
            </a:r>
          </a:p>
          <a:p>
            <a:pPr algn="just"/>
            <a:r>
              <a:rPr lang="ru-RU" dirty="0" smtClean="0"/>
              <a:t>По запросу «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Конкуренция на рынке труда</a:t>
            </a:r>
            <a:r>
              <a:rPr lang="ru-RU" dirty="0" smtClean="0"/>
              <a:t>» получили </a:t>
            </a:r>
            <a:r>
              <a:rPr lang="ru-RU" b="1" dirty="0" smtClean="0"/>
              <a:t>144 статьи</a:t>
            </a:r>
            <a:r>
              <a:rPr lang="ru-RU" dirty="0" smtClean="0"/>
              <a:t>, но не все доступны для нас: в зависимости от авторского договора.</a:t>
            </a:r>
          </a:p>
          <a:p>
            <a:pPr algn="just"/>
            <a:r>
              <a:rPr lang="ru-RU" dirty="0" smtClean="0"/>
              <a:t>Кроме всего прочего обращаем внимание 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источник опубликования</a:t>
            </a:r>
            <a:r>
              <a:rPr lang="ru-RU" b="1" dirty="0" smtClean="0"/>
              <a:t>. Например: журнал «</a:t>
            </a:r>
            <a:r>
              <a:rPr lang="ru-RU" b="1" dirty="0"/>
              <a:t>М</a:t>
            </a:r>
            <a:r>
              <a:rPr lang="ru-RU" b="1" dirty="0" smtClean="0"/>
              <a:t>олодой ученый» выходит 52 раза в год, содержит по 300 стр., выпускается за счет средств авторов. </a:t>
            </a:r>
          </a:p>
          <a:p>
            <a:pPr algn="just"/>
            <a:endParaRPr lang="ru-RU" b="1" dirty="0" smtClean="0"/>
          </a:p>
          <a:p>
            <a:pPr algn="just"/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690" y="674220"/>
            <a:ext cx="4340771" cy="548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93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56745"/>
            <a:ext cx="9708930" cy="16711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Оформление результатов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поиска информации к научной работе</a:t>
            </a:r>
            <a:r>
              <a:rPr lang="ru-RU" dirty="0" smtClean="0"/>
              <a:t>. </a:t>
            </a:r>
            <a:r>
              <a:rPr lang="ru-RU" sz="3600" dirty="0" smtClean="0"/>
              <a:t>Список литературы и ссылки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Малкина, М. Ю. Микроэкономика / Малкина М.Ю.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Москва : НИЦ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ИНФРА-М, 2019. -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 с.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образование: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Текст : электронный. - URL: https://znanium.com/catalog/product/983188 (дата обращения: 25.01.2022). </a:t>
            </a:r>
          </a:p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ru-RU" sz="4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Малкина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Ю.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Микроэкономика. Москва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НИЦ ИНФРА-М, 2019. </a:t>
            </a:r>
            <a:r>
              <a:rPr lang="ru-RU" sz="4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 158.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https://znanium.com/catalog/product/983188 (дата обращения: 25.01.2022).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Райзберг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Б. А. Курс экономики : учебник / Б.А.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Райзберг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Е.Б. Стародубцева ; под ред. Б.А.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Райзберга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5-е изд.,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: ИНФРА-М, 2022.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686 с.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образование: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электронный. - URL: https://znanium.com/catalog/product/1735645 (дата обращения: 25.01.2022).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: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Райзберг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Стародубцева Е. Б. Курс экономики. 5-е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изд.,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ИНФРА-М, 2022</a:t>
            </a:r>
            <a:r>
              <a:rPr lang="ru-RU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334.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https://znanium.com/catalog/product/1735645 (дата обращения: 25.01.2022).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Сабетова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Специфические особенности конкуренции на рынке труда как одном из ресурсных рынков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Т. В.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Сабетова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Текст: электронный //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Актуальные вопросы экономических наук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2016. –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№ 49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С. 99–103. – </a:t>
            </a: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https://www.elibrary.ru/item.asp?id=26301476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26.01.2022).</a:t>
            </a:r>
          </a:p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Сабетова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В. Специфические особенности конкуренции на рынке труда как одном из ресурсных рынков // Актуальные вопросы экономических наук. 2016. № 49. </a:t>
            </a:r>
            <a:r>
              <a:rPr lang="ru-RU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100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https://www.elibrary.ru/item.asp?id=26301476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обращения: 26.01.2022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4800" dirty="0" smtClean="0"/>
          </a:p>
          <a:p>
            <a:pPr marL="0" indent="0" algn="just">
              <a:buNone/>
            </a:pP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Правила 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составления и образец списка литературы к научной работе представлены </a:t>
            </a:r>
            <a:r>
              <a:rPr lang="ru-RU" sz="4800" b="1" dirty="0">
                <a:solidFill>
                  <a:schemeClr val="accent4">
                    <a:lumMod val="75000"/>
                  </a:schemeClr>
                </a:solidFill>
              </a:rPr>
              <a:t>на сайте 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Института экономики и управления </a:t>
            </a:r>
            <a:r>
              <a:rPr lang="ru-RU" sz="4800" b="1" dirty="0" err="1" smtClean="0">
                <a:solidFill>
                  <a:schemeClr val="accent4">
                    <a:lumMod val="75000"/>
                  </a:schemeClr>
                </a:solidFill>
              </a:rPr>
              <a:t>ТвГУ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4800" b="1" dirty="0">
                <a:solidFill>
                  <a:schemeClr val="accent4">
                    <a:lumMod val="75000"/>
                  </a:schemeClr>
                </a:solidFill>
              </a:rPr>
              <a:t>разделе 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«Электронные ресурсы» (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URL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 http://eco.tversu.ru/esrc.html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).</a:t>
            </a: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4800" dirty="0"/>
          </a:p>
          <a:p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2016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124607"/>
            <a:ext cx="9609668" cy="3652774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Занятие подготовлено отделом экономической и юридической литературы Научной библиотеки </a:t>
            </a:r>
            <a:r>
              <a:rPr lang="ru-RU" dirty="0" err="1" smtClean="0"/>
              <a:t>ТвГУ</a:t>
            </a:r>
            <a:r>
              <a:rPr lang="ru-RU" dirty="0" smtClean="0"/>
              <a:t>, Станиславской Т. Б.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2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План занятия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Требования к научной информации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Источники информации (электронные) к научной работе (СПС, ЭБС, НЭБ).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/>
              <a:t>Поиск информации (конкретный пример):</a:t>
            </a:r>
          </a:p>
          <a:p>
            <a:pPr marL="0" indent="0">
              <a:buNone/>
            </a:pPr>
            <a:r>
              <a:rPr lang="ru-RU" dirty="0" smtClean="0"/>
              <a:t>            - Анализ темы, формулирование ключевых слов</a:t>
            </a:r>
          </a:p>
          <a:p>
            <a:pPr marL="0" indent="0">
              <a:buNone/>
            </a:pPr>
            <a:r>
              <a:rPr lang="ru-RU" dirty="0" smtClean="0"/>
              <a:t>            -  Методика поиска по конкретным ресурсам (СПС Гарант, ЭБС, НЭБ </a:t>
            </a:r>
            <a:r>
              <a:rPr lang="en-US" dirty="0" smtClean="0"/>
              <a:t>eLIBRARY.RU)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b="1" dirty="0" smtClean="0"/>
              <a:t> Оформление результатов поиска (список, библиографическое описание, ссылки).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23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  -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Требования к информации </a:t>
            </a:r>
          </a:p>
          <a:p>
            <a:pPr marL="0" indent="0" algn="ctr">
              <a:buNone/>
            </a:pPr>
            <a:r>
              <a:rPr lang="ru-RU" b="1" dirty="0" smtClean="0"/>
              <a:t>к научной работе: </a:t>
            </a:r>
          </a:p>
          <a:p>
            <a:r>
              <a:rPr lang="ru-RU" dirty="0" smtClean="0"/>
              <a:t>Легитимность</a:t>
            </a:r>
          </a:p>
          <a:p>
            <a:r>
              <a:rPr lang="ru-RU" dirty="0" smtClean="0"/>
              <a:t>Достоверность</a:t>
            </a:r>
          </a:p>
          <a:p>
            <a:r>
              <a:rPr lang="ru-RU" dirty="0" smtClean="0"/>
              <a:t>Современность, актуальность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</a:t>
            </a:r>
            <a:r>
              <a:rPr lang="ru-RU" sz="2100" b="1" dirty="0" smtClean="0"/>
              <a:t>Информация </a:t>
            </a:r>
            <a:r>
              <a:rPr lang="ru-RU" sz="2100" b="1" dirty="0"/>
              <a:t>- сведения (сообщения, данные) независимо от формы их </a:t>
            </a:r>
            <a:r>
              <a:rPr lang="ru-RU" sz="2100" b="1" dirty="0" smtClean="0"/>
              <a:t>представления.»</a:t>
            </a:r>
          </a:p>
          <a:p>
            <a:pPr algn="just"/>
            <a:r>
              <a:rPr lang="ru-RU" dirty="0"/>
              <a:t>Федеральный закон от 27.07.2006 N </a:t>
            </a:r>
            <a:r>
              <a:rPr lang="ru-RU" dirty="0" smtClean="0"/>
              <a:t>149-ФЗ(ред</a:t>
            </a:r>
            <a:r>
              <a:rPr lang="ru-RU" dirty="0"/>
              <a:t>. от </a:t>
            </a:r>
            <a:r>
              <a:rPr lang="ru-RU" dirty="0" smtClean="0"/>
              <a:t>02.07.2021) «Об </a:t>
            </a:r>
            <a:r>
              <a:rPr lang="ru-RU" dirty="0"/>
              <a:t>информации, информационных технологиях и о защите </a:t>
            </a:r>
            <a:r>
              <a:rPr lang="ru-RU" dirty="0" smtClean="0"/>
              <a:t>информации»</a:t>
            </a:r>
            <a:endParaRPr lang="ru-RU" dirty="0"/>
          </a:p>
          <a:p>
            <a:endParaRPr lang="ru-RU" dirty="0" smtClean="0"/>
          </a:p>
          <a:p>
            <a:r>
              <a:rPr lang="ru-RU" sz="1700" dirty="0" smtClean="0"/>
              <a:t>Несмотря </a:t>
            </a:r>
            <a:r>
              <a:rPr lang="ru-RU" sz="1700" dirty="0"/>
              <a:t>на широкую распространённость, понятие информации остаётся одним из самых дискуссионных в </a:t>
            </a:r>
            <a:r>
              <a:rPr lang="ru-RU" sz="1700" dirty="0" smtClean="0"/>
              <a:t>науке, </a:t>
            </a:r>
            <a:r>
              <a:rPr lang="ru-RU" sz="1700" dirty="0"/>
              <a:t>а термин может иметь различные значения в разных отраслях человеческой </a:t>
            </a:r>
            <a:r>
              <a:rPr lang="ru-RU" sz="1700" dirty="0" smtClean="0"/>
              <a:t>деятельности</a:t>
            </a:r>
            <a:r>
              <a:rPr lang="ru-RU" sz="1700" baseline="30000" dirty="0"/>
              <a:t>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84216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Источники информации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доступные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для студентов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ТвГУ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Справочно-правовые системы </a:t>
            </a:r>
            <a:r>
              <a:rPr lang="ru-RU" b="1" dirty="0" err="1" smtClean="0"/>
              <a:t>КонсультантПлюс</a:t>
            </a:r>
            <a:r>
              <a:rPr lang="ru-RU" b="1" dirty="0" smtClean="0"/>
              <a:t> и Гарант</a:t>
            </a:r>
          </a:p>
          <a:p>
            <a:r>
              <a:rPr lang="ru-RU" b="1" dirty="0" smtClean="0"/>
              <a:t>Электронно-библиотечные системы (ЭБС)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ZNANIUM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  <a:r>
              <a:rPr lang="en-US" sz="1600" b="1" dirty="0" smtClean="0">
                <a:solidFill>
                  <a:schemeClr val="tx1"/>
                </a:solidFill>
              </a:rPr>
              <a:t>RU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Образовательная платформа </a:t>
            </a:r>
            <a:r>
              <a:rPr lang="ru-RU" sz="1600" b="1" dirty="0" err="1" smtClean="0">
                <a:solidFill>
                  <a:schemeClr val="tx1"/>
                </a:solidFill>
              </a:rPr>
              <a:t>Юрайт</a:t>
            </a:r>
            <a:endParaRPr lang="ru-RU" sz="1600" b="1" dirty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ЭБС </a:t>
            </a:r>
            <a:r>
              <a:rPr lang="ru-RU" sz="1600" b="1" dirty="0">
                <a:solidFill>
                  <a:schemeClr val="tx1"/>
                </a:solidFill>
              </a:rPr>
              <a:t>«Университетская Библиотека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Онлайн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600" b="1" dirty="0">
                <a:solidFill>
                  <a:schemeClr val="tx1"/>
                </a:solidFill>
              </a:rPr>
              <a:t>Электронно-библиотечная система </a:t>
            </a:r>
            <a:r>
              <a:rPr lang="ru-RU" sz="1600" b="1" dirty="0" err="1" smtClean="0">
                <a:solidFill>
                  <a:schemeClr val="tx1"/>
                </a:solidFill>
              </a:rPr>
              <a:t>IPRbooks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Электронно-библиотечная </a:t>
            </a:r>
            <a:r>
              <a:rPr lang="ru-RU" sz="1600" b="1" dirty="0" smtClean="0">
                <a:solidFill>
                  <a:schemeClr val="tx1"/>
                </a:solidFill>
              </a:rPr>
              <a:t>система Лань</a:t>
            </a: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1600" dirty="0">
              <a:solidFill>
                <a:schemeClr val="tx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/>
              <a:t>Научная </a:t>
            </a:r>
            <a:r>
              <a:rPr lang="ru-RU" b="1" dirty="0"/>
              <a:t>электронная библиотека eLIBRARY.RU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449" t="13589" r="74518" b="77436"/>
          <a:stretch/>
        </p:blipFill>
        <p:spPr bwMode="auto">
          <a:xfrm>
            <a:off x="3055892" y="3510462"/>
            <a:ext cx="1190625" cy="333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t="13589" r="84454" b="78462"/>
          <a:stretch/>
        </p:blipFill>
        <p:spPr bwMode="auto">
          <a:xfrm>
            <a:off x="5113017" y="3677149"/>
            <a:ext cx="1341120" cy="428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9456" t="17179" r="67625" b="74616"/>
          <a:stretch/>
        </p:blipFill>
        <p:spPr bwMode="auto">
          <a:xfrm>
            <a:off x="5872654" y="4058149"/>
            <a:ext cx="1831430" cy="393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9777" t="24102" r="68908" b="61795"/>
          <a:stretch/>
        </p:blipFill>
        <p:spPr bwMode="auto">
          <a:xfrm>
            <a:off x="5872654" y="4429745"/>
            <a:ext cx="1064175" cy="450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library.tversu.ru/images/stories/er/elib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57" y="5118538"/>
            <a:ext cx="1565712" cy="45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64" y="4726269"/>
            <a:ext cx="1106373" cy="3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1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09866"/>
            <a:ext cx="9601197" cy="14761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Как найти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доступные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для студентов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ТвГУ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электронные информационные ресурсы?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Личный кабинет студента </a:t>
            </a:r>
            <a:r>
              <a:rPr lang="ru-RU" b="1" dirty="0" err="1" smtClean="0"/>
              <a:t>ТвГУ</a:t>
            </a:r>
            <a:r>
              <a:rPr lang="ru-RU" b="1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LMS</a:t>
            </a:r>
            <a:r>
              <a:rPr lang="ru-RU" dirty="0" smtClean="0"/>
              <a:t>       </a:t>
            </a:r>
            <a:r>
              <a:rPr lang="en-US" dirty="0" smtClean="0"/>
              <a:t> </a:t>
            </a:r>
            <a:r>
              <a:rPr lang="ru-RU" dirty="0" smtClean="0"/>
              <a:t>Раздел «Библиотека»</a:t>
            </a:r>
          </a:p>
          <a:p>
            <a:r>
              <a:rPr lang="ru-RU" b="1" dirty="0" smtClean="0"/>
              <a:t>Сайт Научной библиотеки </a:t>
            </a:r>
            <a:r>
              <a:rPr lang="ru-RU" b="1" dirty="0" err="1" smtClean="0"/>
              <a:t>ТвГУ</a:t>
            </a:r>
            <a:r>
              <a:rPr lang="ru-RU" dirty="0" smtClean="0"/>
              <a:t>( </a:t>
            </a:r>
            <a:r>
              <a:rPr lang="en-US" dirty="0" smtClean="0"/>
              <a:t>URL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library.tversu.ru</a:t>
            </a:r>
            <a:r>
              <a:rPr lang="ru-RU" dirty="0" smtClean="0"/>
              <a:t>)        Раздел «Отечественные и зарубежные ресурсы»</a:t>
            </a:r>
          </a:p>
          <a:p>
            <a:r>
              <a:rPr lang="ru-RU" b="1" dirty="0" smtClean="0"/>
              <a:t>Рабочий стол сетевого компьютера </a:t>
            </a:r>
            <a:r>
              <a:rPr lang="ru-RU" b="1" dirty="0" err="1" smtClean="0"/>
              <a:t>ТвГУ</a:t>
            </a:r>
            <a:r>
              <a:rPr lang="ru-RU" b="1" dirty="0" smtClean="0"/>
              <a:t>         </a:t>
            </a:r>
            <a:r>
              <a:rPr lang="ru-RU" dirty="0" smtClean="0"/>
              <a:t>коммерческая версия СПС </a:t>
            </a:r>
            <a:r>
              <a:rPr lang="ru-RU" dirty="0" err="1" smtClean="0"/>
              <a:t>КонсультантПлюс</a:t>
            </a:r>
            <a:r>
              <a:rPr lang="ru-RU" dirty="0" smtClean="0"/>
              <a:t> и Гарант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7062951" y="2711667"/>
            <a:ext cx="388883" cy="266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9890234" y="3174123"/>
            <a:ext cx="451945" cy="33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457088" y="4026635"/>
            <a:ext cx="457201" cy="379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1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701" y="1280159"/>
            <a:ext cx="1080067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Руководства пользователя 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электронно-библиотечными ресурсами </a:t>
            </a:r>
          </a:p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и справочно-правовыми системами</a:t>
            </a:r>
          </a:p>
          <a:p>
            <a:pPr algn="ctr"/>
            <a:endParaRPr lang="ru-RU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400" dirty="0"/>
              <a:t>п</a:t>
            </a:r>
            <a:r>
              <a:rPr lang="ru-RU" sz="2400" dirty="0" smtClean="0"/>
              <a:t>редставлены на сайте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Института экономики и управления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ТвГУ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разделе Институт       «Электронные ресурсы »        «Электронно-библиотечные системы»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URL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http://eco.tversu.ru/esrc.html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ctr"/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ПРАВИЛА ПОЛЬЗОВАНИЯ  ЭЛЕКТРОННЫМИ  РЕСУРСАМИ НАУЧНОЙ БИБЛИОТЕКИ  </a:t>
            </a:r>
            <a:r>
              <a:rPr lang="ru-RU" dirty="0" err="1"/>
              <a:t>ТвГУ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ЭЛЕКТРОННО-БИБЛИОТЕЧНЫЕ </a:t>
            </a:r>
            <a:r>
              <a:rPr lang="ru-RU" dirty="0"/>
              <a:t>СИСТЕМЫ (ЭБС) </a:t>
            </a:r>
            <a:r>
              <a:rPr lang="ru-RU" dirty="0" smtClean="0"/>
              <a:t>ДЛЯ </a:t>
            </a:r>
            <a:r>
              <a:rPr lang="ru-RU" dirty="0"/>
              <a:t>НАУЧНОГО И УЧЕБНОГО ПРОЦЕССА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 </a:t>
            </a:r>
            <a:r>
              <a:rPr lang="ru-RU" dirty="0" smtClean="0"/>
              <a:t>РЕГИСТРАЦИЯ </a:t>
            </a:r>
            <a:r>
              <a:rPr lang="ru-RU" dirty="0"/>
              <a:t>В ЭЛЕКТРОННО-БИБЛИОТЕЧНЫХ </a:t>
            </a:r>
            <a:r>
              <a:rPr lang="ru-RU" dirty="0" smtClean="0"/>
              <a:t>СИСТЕМАХ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СПИСОК ЛИТЕРАТУРЫ К НАУЧНОЙ РАБОТЕ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3409493" y="3763861"/>
            <a:ext cx="428824" cy="199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041932" y="3731173"/>
            <a:ext cx="409903" cy="232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1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Поиск информации к научной работе. Конкретный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пример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097" y="2416629"/>
            <a:ext cx="10110951" cy="3910599"/>
          </a:xfrm>
        </p:spPr>
        <p:txBody>
          <a:bodyPr>
            <a:normAutofit fontScale="85000" lnSpcReduction="20000"/>
          </a:bodyPr>
          <a:lstStyle/>
          <a:p>
            <a:r>
              <a:rPr lang="ru-RU" sz="2900" dirty="0" smtClean="0"/>
              <a:t>Тема научной работы : </a:t>
            </a:r>
            <a:r>
              <a:rPr lang="ru-RU" sz="2900" b="1" i="1" dirty="0" smtClean="0">
                <a:solidFill>
                  <a:schemeClr val="accent3">
                    <a:lumMod val="50000"/>
                  </a:schemeClr>
                </a:solidFill>
              </a:rPr>
              <a:t>«Конкуренция на рынке труда» </a:t>
            </a:r>
          </a:p>
          <a:p>
            <a:r>
              <a:rPr lang="ru-RU" sz="2900" dirty="0" smtClean="0"/>
              <a:t>Начинаем работу над темой с её анализа. Выделяем в теме </a:t>
            </a:r>
            <a:r>
              <a:rPr lang="ru-RU" sz="2900" b="1" dirty="0" smtClean="0"/>
              <a:t>ключевые слова, </a:t>
            </a:r>
            <a:r>
              <a:rPr lang="ru-RU" sz="2900" dirty="0" smtClean="0"/>
              <a:t>по которым в дальнейшем будем вести поиск. Главное в теме: 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Рынок труда </a:t>
            </a:r>
            <a:r>
              <a:rPr lang="ru-RU" sz="2600" dirty="0" smtClean="0"/>
              <a:t>(</a:t>
            </a:r>
            <a:r>
              <a:rPr lang="ru-RU" dirty="0" smtClean="0"/>
              <a:t>Под рынком труда понимают систему экономических отношений, связанных с наймом и предложением рабочей силы или её куплей и продажей</a:t>
            </a:r>
            <a:r>
              <a:rPr lang="ru-RU" b="1" dirty="0" smtClean="0"/>
              <a:t>). Элементами (составляющими) данного понятия в экономической литературе являются                                       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Спрос на рабочую силу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Цена рабочей силы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Предложение рабочей силы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Емкость рынка труда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Конъюнктура рынка труда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                           Резервы рабочей силы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Стрелка вправо 3"/>
          <p:cNvSpPr/>
          <p:nvPr/>
        </p:nvSpPr>
        <p:spPr>
          <a:xfrm>
            <a:off x="3657601" y="4870965"/>
            <a:ext cx="409904" cy="33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12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Поиск информации к научной работе. Конкретный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пример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627" y="2438400"/>
            <a:ext cx="10079421" cy="36838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Тема научной работы :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«Конкуренция на рынке труда» </a:t>
            </a:r>
          </a:p>
          <a:p>
            <a:r>
              <a:rPr lang="ru-RU" dirty="0" smtClean="0"/>
              <a:t>Начинаем работу над темой с её анализа. Выделяем в теме </a:t>
            </a:r>
            <a:r>
              <a:rPr lang="ru-RU" b="1" dirty="0" smtClean="0"/>
              <a:t>ключевые слова, </a:t>
            </a:r>
            <a:r>
              <a:rPr lang="ru-RU" dirty="0" smtClean="0"/>
              <a:t>по которым в дальнейшем будем вести поиск. Главное в теме: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Конкуренция. </a:t>
            </a:r>
            <a:r>
              <a:rPr lang="ru-RU" sz="2800" dirty="0" smtClean="0">
                <a:solidFill>
                  <a:schemeClr val="tx1"/>
                </a:solidFill>
              </a:rPr>
              <a:t>Это понятие относится, преимущественно, к товару, в нашем случае </a:t>
            </a:r>
            <a:r>
              <a:rPr lang="ru-RU" sz="2800" dirty="0">
                <a:solidFill>
                  <a:schemeClr val="tx1"/>
                </a:solidFill>
              </a:rPr>
              <a:t>-</a:t>
            </a:r>
            <a:r>
              <a:rPr lang="ru-RU" sz="2800" dirty="0" smtClean="0">
                <a:solidFill>
                  <a:schemeClr val="tx1"/>
                </a:solidFill>
              </a:rPr>
              <a:t> в </a:t>
            </a:r>
            <a:r>
              <a:rPr lang="ru-RU" sz="2800" dirty="0" smtClean="0">
                <a:solidFill>
                  <a:schemeClr val="tx1"/>
                </a:solidFill>
              </a:rPr>
              <a:t>конкуренцию вступают продавцы и потребители рабочей силы.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Необходимо разобраться что такое конкуренция и </a:t>
            </a:r>
            <a:r>
              <a:rPr lang="ru-RU" dirty="0" smtClean="0">
                <a:solidFill>
                  <a:schemeClr val="tx1"/>
                </a:solidFill>
              </a:rPr>
              <a:t>конкурентоспособность.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После детальной работы над темой можно сказать, что она достаточно узкая и полностью отражена только в научных статьях.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9414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995" y="950601"/>
            <a:ext cx="9601196" cy="144969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Поиск по конкретным ресурсам.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Справочно-правовые системы Гарант и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онсультантПлюс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5897"/>
          </a:xfrm>
        </p:spPr>
        <p:txBody>
          <a:bodyPr/>
          <a:lstStyle/>
          <a:p>
            <a:r>
              <a:rPr lang="ru-RU" dirty="0" smtClean="0"/>
              <a:t>Экономические темы должны опираться 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актуальные нормативные документы</a:t>
            </a:r>
            <a:r>
              <a:rPr lang="ru-RU" b="1" dirty="0" smtClean="0"/>
              <a:t>. </a:t>
            </a:r>
            <a:r>
              <a:rPr lang="ru-RU" dirty="0" smtClean="0"/>
              <a:t>СПС Гарант и </a:t>
            </a:r>
            <a:r>
              <a:rPr lang="ru-RU" dirty="0" err="1"/>
              <a:t>К</a:t>
            </a:r>
            <a:r>
              <a:rPr lang="ru-RU" dirty="0" err="1" smtClean="0"/>
              <a:t>онсультантПлюс</a:t>
            </a:r>
            <a:r>
              <a:rPr lang="ru-RU" dirty="0" smtClean="0"/>
              <a:t>, установленные в сети университета, обновляются ежедневно, отслеживают все изменения законодательства, содержит их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комментарии</a:t>
            </a:r>
            <a:r>
              <a:rPr lang="ru-RU" dirty="0" smtClean="0"/>
              <a:t>, а также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статьи из научных журналов.</a:t>
            </a:r>
          </a:p>
          <a:p>
            <a:r>
              <a:rPr lang="ru-RU" dirty="0" smtClean="0"/>
              <a:t>Проведем поиск по данной теме в СПС </a:t>
            </a:r>
            <a:r>
              <a:rPr lang="ru-RU" dirty="0" err="1" smtClean="0"/>
              <a:t>КонсультантПлюс</a:t>
            </a:r>
            <a:r>
              <a:rPr lang="ru-RU" dirty="0" smtClean="0"/>
              <a:t> и Гарант. Как в любой электронной системе поиск идет по конкретным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словоформам</a:t>
            </a:r>
            <a:r>
              <a:rPr lang="ru-RU" b="1" dirty="0" smtClean="0"/>
              <a:t> </a:t>
            </a:r>
            <a:r>
              <a:rPr lang="ru-RU" dirty="0" smtClean="0"/>
              <a:t>(ключевым словам).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186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846</TotalTime>
  <Words>1335</Words>
  <Application>Microsoft Office PowerPoint</Application>
  <PresentationFormat>Широкоэкранный</PresentationFormat>
  <Paragraphs>104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Garamond</vt:lpstr>
      <vt:lpstr>Times New Roman</vt:lpstr>
      <vt:lpstr>Wingdings</vt:lpstr>
      <vt:lpstr>Натуральные материалы</vt:lpstr>
      <vt:lpstr>Поиск и обработка информации   к научной  работе</vt:lpstr>
      <vt:lpstr>План занятия:</vt:lpstr>
      <vt:lpstr>Информация  - это</vt:lpstr>
      <vt:lpstr>Источники информации  доступные для студентов ТвГУ</vt:lpstr>
      <vt:lpstr>Как найти доступные для студентов ТвГУ электронные информационные ресурсы?</vt:lpstr>
      <vt:lpstr>Презентация PowerPoint</vt:lpstr>
      <vt:lpstr>Поиск информации к научной работе. Конкретный пример </vt:lpstr>
      <vt:lpstr>Поиск информации к научной работе. Конкретный пример </vt:lpstr>
      <vt:lpstr>Поиск по конкретным ресурсам. Справочно-правовые системы Гарант и КонсультантПлюс</vt:lpstr>
      <vt:lpstr>Результаты поиска по теме  «Конкуренция на рынке труда» Гарант                 КонсультантПлюс </vt:lpstr>
      <vt:lpstr>Поиск по конкретным ресурсам.  ЭБС «Университетская Библиотека Онлайн»</vt:lpstr>
      <vt:lpstr>Поиск по конкретным ресурсам.  ZNANIUM.RU </vt:lpstr>
      <vt:lpstr>Поиск по конкретным ресурсам.  </vt:lpstr>
      <vt:lpstr>Поиск по конкретным ресурсам.  Образовательная платформа Юрайт</vt:lpstr>
      <vt:lpstr>Поиск по конкретным ресурсам.   ЭБС IPR SMART </vt:lpstr>
      <vt:lpstr>Поиск по конкретным ресурсам.  Научная электронная библиотека eLIBRARY.RU </vt:lpstr>
      <vt:lpstr>Оформление результатов  поиска информации к научной работе. Список литературы и ссылки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и обработка информации  к выпускной квалификационной работе</dc:title>
  <dc:creator>Станиславская Татьяна Борисовна</dc:creator>
  <cp:lastModifiedBy>Станиславская Татьяна Борисовна</cp:lastModifiedBy>
  <cp:revision>70</cp:revision>
  <dcterms:created xsi:type="dcterms:W3CDTF">2021-12-06T06:57:53Z</dcterms:created>
  <dcterms:modified xsi:type="dcterms:W3CDTF">2022-01-26T07:49:42Z</dcterms:modified>
</cp:coreProperties>
</file>