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68" r:id="rId5"/>
    <p:sldId id="269" r:id="rId6"/>
    <p:sldId id="270" r:id="rId7"/>
    <p:sldId id="271" r:id="rId8"/>
    <p:sldId id="27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C4797"/>
    <a:srgbClr val="FFFFFF"/>
    <a:srgbClr val="FFAFCA"/>
    <a:srgbClr val="FFAFAF"/>
    <a:srgbClr val="BA69C3"/>
    <a:srgbClr val="EB6380"/>
    <a:srgbClr val="126CE4"/>
    <a:srgbClr val="E21E46"/>
    <a:srgbClr val="D32C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5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CF821-A53C-4C72-B36F-A6E9D6BC8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E08A89D-9A6A-4EC1-9A4A-EDE5D2D85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75772C-CE62-4881-8642-90D4FA0B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106E-F301-49D5-BB65-BE876982D98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6744CF-4FD4-4CE8-B2C2-D27E9C2E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B894E3-A07B-4571-9136-EEC20B30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DF44-3400-4B36-ADC6-C0D03F394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9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571ECB-746E-4DF0-910F-40B7AD99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FFA1B2D-6266-4E92-BAFD-1B2E776A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B9872F-B599-40C0-A804-0CA19378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106E-F301-49D5-BB65-BE876982D98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0D9794-DBA6-4005-84CC-6DC8A298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D9975B-0C62-482D-845C-A74D569D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DF44-3400-4B36-ADC6-C0D03F394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61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09475BA-3E75-4BBC-B4E1-930758528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680C1AA-A9B3-4BE2-A5D0-9B2DDB456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26A2F8-13F9-42B7-9EC4-5B74CFF2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106E-F301-49D5-BB65-BE876982D98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53C50E-78B5-44B8-A011-56A63760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35738F-167E-4E15-B0D2-7476695A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DF44-3400-4B36-ADC6-C0D03F394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37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A430BE-8A7C-4103-B463-0BC812F4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E668B0-DA75-4443-99AB-FD506DA0A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7C2348-62AC-450A-BA22-37F6DD1F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106E-F301-49D5-BB65-BE876982D98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53144E-CB7A-44B3-8EA2-BA92CC526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E5EF07-CA10-4387-ABB5-1B04D60F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DF44-3400-4B36-ADC6-C0D03F394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90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F27C4B-FA11-47AC-B1EB-BDAD3664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C4C896-4E91-4549-9006-3F7B17C60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27D3AA-7DEC-492A-A073-4A6139FB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106E-F301-49D5-BB65-BE876982D98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D23834-A784-4CBF-BF33-1CECED54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C6770C-4A7C-44B3-A4EE-1AD32A99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DF44-3400-4B36-ADC6-C0D03F394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86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9DCC3B-5FCA-4DF1-A066-AFD42636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044472-242D-44D8-85F8-D3F75F225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6DD2C14-E5BE-41FC-BB81-CA84F8F63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6BDF1E-2A21-45EA-B94F-9B5BA127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106E-F301-49D5-BB65-BE876982D98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8DE861-1842-484F-B3E8-1C4A919C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A170A7-2448-4C63-AF3B-4392E3D4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DF44-3400-4B36-ADC6-C0D03F394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93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A9C986-9E26-477B-9FB2-E333D01C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146E5B-89ED-43FC-A691-5BB7BB710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B509AAA-826D-43DF-B96C-5D5F401B7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E889FDC-574A-4744-AE97-85C4D522D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014F2E4-6C48-447E-B63C-AD6CD684B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B88D15F-FEA9-4D59-800C-BA13D8E7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106E-F301-49D5-BB65-BE876982D98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05B0A61-E430-40A6-8361-1C0C41FF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1786D1C-6462-4F41-A234-A3247D68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DF44-3400-4B36-ADC6-C0D03F394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09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8CC933-B7A5-43AD-B25B-348BD334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7550114-DF92-4732-A281-BE22F5F1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106E-F301-49D5-BB65-BE876982D98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820AF59-EE2A-48DE-9D9D-4B95A9AF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411F090-8B53-4531-A0FD-8BAE308F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DF44-3400-4B36-ADC6-C0D03F394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22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C9F517E-8CB0-49D5-87AE-D5309BBC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106E-F301-49D5-BB65-BE876982D98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FA42C8F-646F-45FD-875B-4814E6F5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2FEB74-A79D-4862-AD4C-037CB9A1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DF44-3400-4B36-ADC6-C0D03F394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61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BE4445-8BD5-446C-9195-137F0B70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16D704-E0E9-4A7D-9F7F-E733FD427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FEF0B84-DBAC-4137-AD1F-553952FEA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00CBDE4-64DC-4F06-A09E-E9243514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106E-F301-49D5-BB65-BE876982D98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8C5C72-6500-4245-9445-1922C3AE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9681AE-7428-4258-9D77-C5AE2069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DF44-3400-4B36-ADC6-C0D03F394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286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357CA7-835E-405E-8B2A-7BD74046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CAF8F98-B172-49FF-94CB-98985089B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F7656F7-3C0F-4D68-830D-4EF9A899F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53C714-0BAB-4A11-9AA6-077F9064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106E-F301-49D5-BB65-BE876982D98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9E563F-4660-4AC7-B9B9-B6015728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3DE0D8-E307-401B-B133-35305753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DF44-3400-4B36-ADC6-C0D03F394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11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0EDBC5-3349-4A90-BA2D-DE3DD179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B0ED248-C74D-4E38-9CCD-9AD7EC618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FA6A25-8567-41FC-AD3D-AA8F0A031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B106E-F301-49D5-BB65-BE876982D980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C694E5-6844-4F82-B926-EE1A5A3AD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6D9C69-127B-424E-9BD6-F6E4D0272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0DF44-3400-4B36-ADC6-C0D03F3941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890403A-1948-4D40-8B3E-6F4DFC3A5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709"/>
            <a:ext cx="12284800" cy="68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306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74A21-3BB9-4386-BBD3-F71C88BED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E85C1CA-B66F-4FDC-9AF3-7B60331AE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C71B3DF-279A-465C-BC17-14CA4966733D}"/>
              </a:ext>
            </a:extLst>
          </p:cNvPr>
          <p:cNvSpPr/>
          <p:nvPr/>
        </p:nvSpPr>
        <p:spPr>
          <a:xfrm>
            <a:off x="0" y="0"/>
            <a:ext cx="12315039" cy="6920917"/>
          </a:xfrm>
          <a:prstGeom prst="rect">
            <a:avLst/>
          </a:prstGeom>
          <a:gradFill flip="none" rotWithShape="1">
            <a:gsLst>
              <a:gs pos="0">
                <a:srgbClr val="126CE4"/>
              </a:gs>
              <a:gs pos="100000">
                <a:srgbClr val="EB638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DD8C994C-05A0-4E77-B899-E2F68F50D80B}"/>
              </a:ext>
            </a:extLst>
          </p:cNvPr>
          <p:cNvSpPr/>
          <p:nvPr/>
        </p:nvSpPr>
        <p:spPr>
          <a:xfrm>
            <a:off x="837398" y="639545"/>
            <a:ext cx="8431730" cy="501476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64F9A2-0B7D-4CA4-9BD9-B8A49EA658A7}"/>
              </a:ext>
            </a:extLst>
          </p:cNvPr>
          <p:cNvSpPr txBox="1"/>
          <p:nvPr/>
        </p:nvSpPr>
        <p:spPr>
          <a:xfrm>
            <a:off x="1187116" y="977984"/>
            <a:ext cx="67826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highlight>
                  <a:srgbClr val="FFAFCA"/>
                </a:highlight>
              </a:rPr>
              <a:t>Кафедра управления персоналом </a:t>
            </a:r>
            <a:r>
              <a:rPr lang="ru-RU" sz="2800" b="1" dirty="0"/>
              <a:t>при Тверском Государственном Университете предлагает уникальную образовательную программу, которая </a:t>
            </a:r>
            <a:r>
              <a:rPr lang="ru-RU" sz="2800" b="1" dirty="0">
                <a:highlight>
                  <a:srgbClr val="FFAFCA"/>
                </a:highlight>
              </a:rPr>
              <a:t>готовит специалистов в области </a:t>
            </a:r>
            <a:r>
              <a:rPr lang="ru-RU" sz="2800" b="1" dirty="0">
                <a:highlight>
                  <a:srgbClr val="FFFF00"/>
                </a:highlight>
              </a:rPr>
              <a:t>управления человеческими ресурсами</a:t>
            </a:r>
            <a:r>
              <a:rPr lang="ru-RU" sz="2800" b="1" dirty="0"/>
              <a:t>, способных создавать благоприятную рабочую среду, эффективно использовать персонал и помогать компаниям достигать своих целей.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29201A9-B20A-4982-AC8C-B81983E6C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702869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48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74A21-3BB9-4386-BBD3-F71C88BED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E85C1CA-B66F-4FDC-9AF3-7B60331AE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C71B3DF-279A-465C-BC17-14CA4966733D}"/>
              </a:ext>
            </a:extLst>
          </p:cNvPr>
          <p:cNvSpPr/>
          <p:nvPr/>
        </p:nvSpPr>
        <p:spPr>
          <a:xfrm>
            <a:off x="0" y="0"/>
            <a:ext cx="12315039" cy="6920917"/>
          </a:xfrm>
          <a:prstGeom prst="rect">
            <a:avLst/>
          </a:prstGeom>
          <a:gradFill flip="none" rotWithShape="1">
            <a:gsLst>
              <a:gs pos="0">
                <a:srgbClr val="126CE4"/>
              </a:gs>
              <a:gs pos="100000">
                <a:srgbClr val="EB638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3CFE346-941C-4902-8F2B-6D70735F8A87}"/>
              </a:ext>
            </a:extLst>
          </p:cNvPr>
          <p:cNvSpPr/>
          <p:nvPr/>
        </p:nvSpPr>
        <p:spPr>
          <a:xfrm>
            <a:off x="4466122" y="829234"/>
            <a:ext cx="7363326" cy="45912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8C3EA9-6EA6-4E78-B67E-3A8CB72391DB}"/>
              </a:ext>
            </a:extLst>
          </p:cNvPr>
          <p:cNvSpPr txBox="1"/>
          <p:nvPr/>
        </p:nvSpPr>
        <p:spPr>
          <a:xfrm>
            <a:off x="5168766" y="1232034"/>
            <a:ext cx="59580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Почему именно наша кафедра?</a:t>
            </a:r>
          </a:p>
          <a:p>
            <a:r>
              <a:rPr lang="ru-RU" sz="2000" b="1" dirty="0">
                <a:highlight>
                  <a:srgbClr val="FFAFCA"/>
                </a:highlight>
              </a:rPr>
              <a:t>Отучившись здесь, вы сможете: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Разрабатывать и реализовывать стратегии управления персоналом.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Управлять и мотивировать сотрудников.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Оценивать и развивать сотрудников.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Создавать и поддерживать благоприятную рабочую среду.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Управлять конфликтами.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Осуществлять кадровое планирование.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Проводить обучение и развитие персонала.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Оценивать эффективность работы персонала.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87F729C-2095-47C4-8A4E-A55B884DF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30" y="1912095"/>
            <a:ext cx="4138863" cy="41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39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74A21-3BB9-4386-BBD3-F71C88BED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E85C1CA-B66F-4FDC-9AF3-7B60331AE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C71B3DF-279A-465C-BC17-14CA4966733D}"/>
              </a:ext>
            </a:extLst>
          </p:cNvPr>
          <p:cNvSpPr/>
          <p:nvPr/>
        </p:nvSpPr>
        <p:spPr>
          <a:xfrm>
            <a:off x="0" y="0"/>
            <a:ext cx="12315039" cy="6920917"/>
          </a:xfrm>
          <a:prstGeom prst="rect">
            <a:avLst/>
          </a:prstGeom>
          <a:gradFill flip="none" rotWithShape="1">
            <a:gsLst>
              <a:gs pos="0">
                <a:srgbClr val="126CE4"/>
              </a:gs>
              <a:gs pos="100000">
                <a:srgbClr val="EB638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A2BD67CF-3E68-44BC-877B-6D2B337A0B2C}"/>
              </a:ext>
            </a:extLst>
          </p:cNvPr>
          <p:cNvSpPr/>
          <p:nvPr/>
        </p:nvSpPr>
        <p:spPr>
          <a:xfrm>
            <a:off x="683394" y="539014"/>
            <a:ext cx="7093819" cy="55249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23A10199-9608-4B64-A4D0-6109258F812C}"/>
              </a:ext>
            </a:extLst>
          </p:cNvPr>
          <p:cNvSpPr/>
          <p:nvPr/>
        </p:nvSpPr>
        <p:spPr>
          <a:xfrm>
            <a:off x="972152" y="2367815"/>
            <a:ext cx="4514248" cy="1142148"/>
          </a:xfrm>
          <a:prstGeom prst="roundRect">
            <a:avLst/>
          </a:prstGeom>
          <a:solidFill>
            <a:srgbClr val="FFA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583018-D2BE-4B94-82AC-7D1D59D958A8}"/>
              </a:ext>
            </a:extLst>
          </p:cNvPr>
          <p:cNvSpPr txBox="1"/>
          <p:nvPr/>
        </p:nvSpPr>
        <p:spPr>
          <a:xfrm>
            <a:off x="1116531" y="875899"/>
            <a:ext cx="59387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Для поступления на нашу кафедру необходимо сдать </a:t>
            </a:r>
            <a:r>
              <a:rPr lang="ru-RU" sz="2400" b="1" dirty="0">
                <a:highlight>
                  <a:srgbClr val="FFFF00"/>
                </a:highlight>
              </a:rPr>
              <a:t>Единый государственный экзамен </a:t>
            </a:r>
            <a:r>
              <a:rPr lang="ru-RU" sz="2400" b="1" dirty="0"/>
              <a:t>по следующим предметам:</a:t>
            </a:r>
          </a:p>
          <a:p>
            <a:pPr marL="342900" indent="-342900">
              <a:buAutoNum type="arabicPeriod"/>
            </a:pPr>
            <a:r>
              <a:rPr lang="ru-RU" sz="2400" b="1" dirty="0"/>
              <a:t>Профильная математика;</a:t>
            </a:r>
          </a:p>
          <a:p>
            <a:pPr marL="342900" indent="-342900">
              <a:buAutoNum type="arabicPeriod"/>
            </a:pPr>
            <a:r>
              <a:rPr lang="ru-RU" sz="2400" b="1" dirty="0"/>
              <a:t>Русский язык;</a:t>
            </a:r>
          </a:p>
          <a:p>
            <a:pPr marL="342900" indent="-342900">
              <a:buAutoNum type="arabicPeriod"/>
            </a:pPr>
            <a:r>
              <a:rPr lang="ru-RU" sz="2400" b="1" dirty="0"/>
              <a:t>Обществознание. </a:t>
            </a:r>
          </a:p>
          <a:p>
            <a:r>
              <a:rPr lang="ru-RU" sz="2400" b="1" dirty="0"/>
              <a:t>При этом рекомендуется иметь достижения в олимпиадах, золотую медаль, значок ГТО и подобные награды, которые могут принести дополнительные баллы при поступлении.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2ED1700-B0FC-4342-B25D-736B0EAC4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720" y="1518966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85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74A21-3BB9-4386-BBD3-F71C88BED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E85C1CA-B66F-4FDC-9AF3-7B60331AE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C71B3DF-279A-465C-BC17-14CA4966733D}"/>
              </a:ext>
            </a:extLst>
          </p:cNvPr>
          <p:cNvSpPr/>
          <p:nvPr/>
        </p:nvSpPr>
        <p:spPr>
          <a:xfrm>
            <a:off x="0" y="0"/>
            <a:ext cx="12315039" cy="6920917"/>
          </a:xfrm>
          <a:prstGeom prst="rect">
            <a:avLst/>
          </a:prstGeom>
          <a:gradFill flip="none" rotWithShape="1">
            <a:gsLst>
              <a:gs pos="0">
                <a:srgbClr val="126CE4"/>
              </a:gs>
              <a:gs pos="100000">
                <a:srgbClr val="EB638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8C40F53-2A7A-404D-BD65-1B9976673278}"/>
              </a:ext>
            </a:extLst>
          </p:cNvPr>
          <p:cNvSpPr/>
          <p:nvPr/>
        </p:nvSpPr>
        <p:spPr>
          <a:xfrm>
            <a:off x="837398" y="639546"/>
            <a:ext cx="7887151" cy="48049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D86BE6-D3AD-451D-9551-2182EFEA400B}"/>
              </a:ext>
            </a:extLst>
          </p:cNvPr>
          <p:cNvSpPr txBox="1"/>
          <p:nvPr/>
        </p:nvSpPr>
        <p:spPr>
          <a:xfrm>
            <a:off x="1190530" y="1413544"/>
            <a:ext cx="67035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highlight>
                  <a:srgbClr val="FFFF00"/>
                </a:highlight>
              </a:rPr>
              <a:t>Наши преимущества:</a:t>
            </a:r>
          </a:p>
          <a:p>
            <a:pPr marL="342900" indent="-342900">
              <a:buAutoNum type="arabicPeriod"/>
            </a:pPr>
            <a:r>
              <a:rPr lang="ru-RU" sz="2800" b="1" dirty="0"/>
              <a:t>Квалифицированные преподаватели</a:t>
            </a:r>
          </a:p>
          <a:p>
            <a:pPr marL="342900" indent="-342900">
              <a:buAutoNum type="arabicPeriod"/>
            </a:pPr>
            <a:r>
              <a:rPr lang="ru-RU" sz="2800" b="1" dirty="0"/>
              <a:t>Комфортные условия для обучения</a:t>
            </a:r>
          </a:p>
          <a:p>
            <a:pPr marL="342900" indent="-342900">
              <a:buAutoNum type="arabicPeriod"/>
            </a:pPr>
            <a:r>
              <a:rPr lang="ru-RU" sz="2800" b="1" dirty="0"/>
              <a:t>Небольшие группы, что обеспечивает индивидуальный подход</a:t>
            </a:r>
          </a:p>
          <a:p>
            <a:pPr marL="342900" indent="-342900">
              <a:buAutoNum type="arabicPeriod"/>
            </a:pPr>
            <a:r>
              <a:rPr lang="ru-RU" sz="2800" b="1" dirty="0"/>
              <a:t>Высокая востребованность получаемой профессии на рынке труда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AC98DFC-6E80-411E-95C4-D7B92A11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239" y="1305887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99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74A21-3BB9-4386-BBD3-F71C88BED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E85C1CA-B66F-4FDC-9AF3-7B60331AE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C71B3DF-279A-465C-BC17-14CA4966733D}"/>
              </a:ext>
            </a:extLst>
          </p:cNvPr>
          <p:cNvSpPr/>
          <p:nvPr/>
        </p:nvSpPr>
        <p:spPr>
          <a:xfrm>
            <a:off x="0" y="0"/>
            <a:ext cx="12315039" cy="6920917"/>
          </a:xfrm>
          <a:prstGeom prst="rect">
            <a:avLst/>
          </a:prstGeom>
          <a:gradFill flip="none" rotWithShape="1">
            <a:gsLst>
              <a:gs pos="0">
                <a:srgbClr val="126CE4"/>
              </a:gs>
              <a:gs pos="100000">
                <a:srgbClr val="EB638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AAC25C9A-DC53-495C-858B-6F667DB0583C}"/>
              </a:ext>
            </a:extLst>
          </p:cNvPr>
          <p:cNvSpPr/>
          <p:nvPr/>
        </p:nvSpPr>
        <p:spPr>
          <a:xfrm>
            <a:off x="4008436" y="597601"/>
            <a:ext cx="7887151" cy="48049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EEF13D-B8F8-4812-AC3C-3643D26F5FDB}"/>
              </a:ext>
            </a:extLst>
          </p:cNvPr>
          <p:cNvSpPr txBox="1"/>
          <p:nvPr/>
        </p:nvSpPr>
        <p:spPr>
          <a:xfrm>
            <a:off x="4706224" y="1107230"/>
            <a:ext cx="66944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Закончив 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AFCA"/>
                </a:highlight>
              </a:rPr>
              <a:t>H&amp;M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вы будете отличными специалистами в сфере управления</a:t>
            </a:r>
            <a:br>
              <a:rPr lang="ru-RU" sz="2000" b="0" i="0" dirty="0">
                <a:solidFill>
                  <a:srgbClr val="000000"/>
                </a:solidFill>
                <a:effectLst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</a:rPr>
              <a:t>А именно</a:t>
            </a:r>
            <a:r>
              <a:rPr lang="en-US" sz="2000" b="0" dirty="0">
                <a:solidFill>
                  <a:srgbClr val="000000"/>
                </a:solidFill>
              </a:rPr>
              <a:t/>
            </a:r>
            <a:br>
              <a:rPr lang="en-US" sz="2000" b="0" dirty="0">
                <a:solidFill>
                  <a:srgbClr val="000000"/>
                </a:solidFill>
              </a:rPr>
            </a:br>
            <a:r>
              <a:rPr lang="ru-RU" sz="2000" b="0" dirty="0">
                <a:solidFill>
                  <a:srgbClr val="000000"/>
                </a:solidFill>
              </a:rPr>
              <a:t>1. Работник отдела кадров</a:t>
            </a:r>
            <a:br>
              <a:rPr lang="ru-RU" sz="2000" b="0" dirty="0">
                <a:solidFill>
                  <a:srgbClr val="000000"/>
                </a:solidFill>
              </a:rPr>
            </a:br>
            <a:r>
              <a:rPr lang="ru-RU" sz="2000" b="0" dirty="0">
                <a:solidFill>
                  <a:srgbClr val="000000"/>
                </a:solidFill>
              </a:rPr>
              <a:t>2. Руководитель отдела кадров</a:t>
            </a:r>
            <a:br>
              <a:rPr lang="ru-RU" sz="2000" b="0" dirty="0">
                <a:solidFill>
                  <a:srgbClr val="000000"/>
                </a:solidFill>
              </a:rPr>
            </a:br>
            <a:r>
              <a:rPr lang="ru-RU" sz="2000" b="0" dirty="0">
                <a:solidFill>
                  <a:srgbClr val="000000"/>
                </a:solidFill>
              </a:rPr>
              <a:t>3. </a:t>
            </a:r>
            <a:r>
              <a:rPr lang="en-US" sz="2000" b="0" dirty="0">
                <a:solidFill>
                  <a:srgbClr val="000000"/>
                </a:solidFill>
              </a:rPr>
              <a:t>HR</a:t>
            </a:r>
            <a:r>
              <a:rPr lang="ru-RU" sz="2000" b="0" dirty="0">
                <a:solidFill>
                  <a:srgbClr val="000000"/>
                </a:solidFill>
              </a:rPr>
              <a:t> менеджер и другие</a:t>
            </a:r>
          </a:p>
          <a:p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>
                <a:solidFill>
                  <a:srgbClr val="000000"/>
                </a:solidFill>
              </a:rPr>
              <a:t>Специальность </a:t>
            </a:r>
            <a:r>
              <a:rPr lang="ru-RU" sz="2000" dirty="0">
                <a:solidFill>
                  <a:srgbClr val="000000"/>
                </a:solidFill>
                <a:highlight>
                  <a:srgbClr val="FFFF00"/>
                </a:highlight>
              </a:rPr>
              <a:t>Управление Персоналом </a:t>
            </a:r>
            <a:r>
              <a:rPr lang="ru-RU" sz="2000" dirty="0">
                <a:solidFill>
                  <a:srgbClr val="000000"/>
                </a:solidFill>
              </a:rPr>
              <a:t>также дает знания обширного круга дисциплин, такие как: Маркетинг, Статистика, Управление, Экономика, Право и Психология что дает вам все нужные знания для построения собственного </a:t>
            </a:r>
            <a:r>
              <a:rPr lang="ru-RU" sz="2000" dirty="0">
                <a:solidFill>
                  <a:srgbClr val="000000"/>
                </a:solidFill>
                <a:highlight>
                  <a:srgbClr val="FFAFCA"/>
                </a:highlight>
              </a:rPr>
              <a:t>бизнеса</a:t>
            </a:r>
            <a:endParaRPr lang="ru-RU" sz="2000" dirty="0">
              <a:highlight>
                <a:srgbClr val="FFAFCA"/>
              </a:highligh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80C220A-D41F-4289-9B97-280D2E4D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49" y="1383599"/>
            <a:ext cx="4528541" cy="452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12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74A21-3BB9-4386-BBD3-F71C88BED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E85C1CA-B66F-4FDC-9AF3-7B60331AE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C71B3DF-279A-465C-BC17-14CA4966733D}"/>
              </a:ext>
            </a:extLst>
          </p:cNvPr>
          <p:cNvSpPr/>
          <p:nvPr/>
        </p:nvSpPr>
        <p:spPr>
          <a:xfrm>
            <a:off x="0" y="0"/>
            <a:ext cx="12315039" cy="6920917"/>
          </a:xfrm>
          <a:prstGeom prst="rect">
            <a:avLst/>
          </a:prstGeom>
          <a:gradFill flip="none" rotWithShape="1">
            <a:gsLst>
              <a:gs pos="0">
                <a:srgbClr val="126CE4"/>
              </a:gs>
              <a:gs pos="100000">
                <a:srgbClr val="EB638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349074A-C4A9-43F3-B9F1-F709C5C9C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282"/>
          <a:stretch/>
        </p:blipFill>
        <p:spPr bwMode="auto">
          <a:xfrm>
            <a:off x="7205496" y="392081"/>
            <a:ext cx="4449654" cy="3068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CDF82CD-7735-422F-B72D-8ED75C286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165" b="12756"/>
          <a:stretch/>
        </p:blipFill>
        <p:spPr bwMode="auto">
          <a:xfrm>
            <a:off x="933514" y="392081"/>
            <a:ext cx="3872321" cy="2688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76E7D22-9CF5-4430-95F9-147FD0EAD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68" t="14353" r="14266"/>
          <a:stretch/>
        </p:blipFill>
        <p:spPr bwMode="auto">
          <a:xfrm>
            <a:off x="2869675" y="3762735"/>
            <a:ext cx="3812310" cy="295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79CFA278-A930-4A94-ADF2-23D07867A239}"/>
              </a:ext>
            </a:extLst>
          </p:cNvPr>
          <p:cNvSpPr/>
          <p:nvPr/>
        </p:nvSpPr>
        <p:spPr>
          <a:xfrm>
            <a:off x="2221349" y="2984054"/>
            <a:ext cx="3368842" cy="60800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22129A4-D2E5-4407-A058-DEFFE8B6D2F9}"/>
              </a:ext>
            </a:extLst>
          </p:cNvPr>
          <p:cNvSpPr/>
          <p:nvPr/>
        </p:nvSpPr>
        <p:spPr>
          <a:xfrm>
            <a:off x="7745902" y="3221186"/>
            <a:ext cx="3368842" cy="60800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9B941C86-9597-42FE-8C88-196EFA787243}"/>
              </a:ext>
            </a:extLst>
          </p:cNvPr>
          <p:cNvSpPr/>
          <p:nvPr/>
        </p:nvSpPr>
        <p:spPr>
          <a:xfrm>
            <a:off x="5791527" y="5864847"/>
            <a:ext cx="3368842" cy="75124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18A9FA-C395-4641-B685-D6D7C1C70833}"/>
              </a:ext>
            </a:extLst>
          </p:cNvPr>
          <p:cNvSpPr txBox="1"/>
          <p:nvPr/>
        </p:nvSpPr>
        <p:spPr>
          <a:xfrm>
            <a:off x="2558985" y="3017194"/>
            <a:ext cx="260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«Русский Свет»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1BA2BB-54C0-42F5-9AB2-3DE1DCE7BA18}"/>
              </a:ext>
            </a:extLst>
          </p:cNvPr>
          <p:cNvSpPr txBox="1"/>
          <p:nvPr/>
        </p:nvSpPr>
        <p:spPr>
          <a:xfrm>
            <a:off x="8027660" y="3278477"/>
            <a:ext cx="285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Центральный Банк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D8BE40A-F57D-4CD4-BBC3-6C6E4D4CBE90}"/>
              </a:ext>
            </a:extLst>
          </p:cNvPr>
          <p:cNvSpPr txBox="1"/>
          <p:nvPr/>
        </p:nvSpPr>
        <p:spPr>
          <a:xfrm>
            <a:off x="5911605" y="5967387"/>
            <a:ext cx="312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АТП «</a:t>
            </a:r>
            <a:r>
              <a:rPr lang="ru-RU" sz="2400" b="1" dirty="0" err="1"/>
              <a:t>Верхневолжье</a:t>
            </a:r>
            <a:r>
              <a:rPr lang="ru-RU" sz="24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425578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74A21-3BB9-4386-BBD3-F71C88BED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E85C1CA-B66F-4FDC-9AF3-7B60331AE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C71B3DF-279A-465C-BC17-14CA4966733D}"/>
              </a:ext>
            </a:extLst>
          </p:cNvPr>
          <p:cNvSpPr/>
          <p:nvPr/>
        </p:nvSpPr>
        <p:spPr>
          <a:xfrm>
            <a:off x="0" y="0"/>
            <a:ext cx="12315039" cy="6920917"/>
          </a:xfrm>
          <a:prstGeom prst="rect">
            <a:avLst/>
          </a:prstGeom>
          <a:gradFill flip="none" rotWithShape="1">
            <a:gsLst>
              <a:gs pos="0">
                <a:srgbClr val="126CE4"/>
              </a:gs>
              <a:gs pos="100000">
                <a:srgbClr val="EB638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3CFE346-941C-4902-8F2B-6D70735F8A87}"/>
              </a:ext>
            </a:extLst>
          </p:cNvPr>
          <p:cNvSpPr/>
          <p:nvPr/>
        </p:nvSpPr>
        <p:spPr>
          <a:xfrm>
            <a:off x="4197675" y="285538"/>
            <a:ext cx="7363326" cy="459125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8C3EA9-6EA6-4E78-B67E-3A8CB72391DB}"/>
              </a:ext>
            </a:extLst>
          </p:cNvPr>
          <p:cNvSpPr txBox="1"/>
          <p:nvPr/>
        </p:nvSpPr>
        <p:spPr>
          <a:xfrm>
            <a:off x="4989897" y="346322"/>
            <a:ext cx="6143113" cy="56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/>
              <a:t>Если ты:</a:t>
            </a:r>
          </a:p>
          <a:p>
            <a:pPr lvl="0" algn="l" rtl="0">
              <a:spcBef>
                <a:spcPts val="1600"/>
              </a:spcBef>
              <a:spcAft>
                <a:spcPts val="1600"/>
              </a:spcAft>
            </a:pPr>
            <a:r>
              <a:rPr lang="ru-RU" sz="2400" b="1" dirty="0">
                <a:solidFill>
                  <a:schemeClr val="tx1"/>
                </a:solidFill>
                <a:latin typeface="+mn-lt"/>
              </a:rPr>
              <a:t>Коммуникабельный</a:t>
            </a:r>
          </a:p>
          <a:p>
            <a:pPr lvl="0" algn="l" rtl="0">
              <a:spcBef>
                <a:spcPts val="1600"/>
              </a:spcBef>
              <a:spcAft>
                <a:spcPts val="1600"/>
              </a:spcAft>
            </a:pPr>
            <a:r>
              <a:rPr lang="ru-RU" sz="2400" b="1" dirty="0">
                <a:solidFill>
                  <a:schemeClr val="tx1"/>
                </a:solidFill>
                <a:latin typeface="+mn-lt"/>
              </a:rPr>
              <a:t>Энтузиаст</a:t>
            </a:r>
          </a:p>
          <a:p>
            <a:pPr lvl="0" algn="l" rtl="0">
              <a:spcBef>
                <a:spcPts val="1600"/>
              </a:spcBef>
              <a:spcAft>
                <a:spcPts val="1600"/>
              </a:spcAft>
            </a:pPr>
            <a:r>
              <a:rPr lang="ru-RU" sz="2400" b="1" dirty="0">
                <a:solidFill>
                  <a:schemeClr val="tx1"/>
                </a:solidFill>
                <a:latin typeface="+mn-lt"/>
              </a:rPr>
              <a:t>Тебе нравится организовывать школьные мероприятия</a:t>
            </a:r>
          </a:p>
          <a:p>
            <a:pPr lvl="0" algn="l" rtl="0">
              <a:spcBef>
                <a:spcPts val="1600"/>
              </a:spcBef>
              <a:spcAft>
                <a:spcPts val="1600"/>
              </a:spcAft>
            </a:pPr>
            <a:r>
              <a:rPr lang="ru-RU" sz="2400" b="1" dirty="0">
                <a:solidFill>
                  <a:schemeClr val="tx1"/>
                </a:solidFill>
                <a:latin typeface="+mn-lt"/>
              </a:rPr>
              <a:t>Ты способен объединить людей ради одной цели </a:t>
            </a:r>
          </a:p>
          <a:p>
            <a:pPr lvl="0" algn="l" rtl="0">
              <a:spcBef>
                <a:spcPts val="1600"/>
              </a:spcBef>
              <a:spcAft>
                <a:spcPts val="1600"/>
              </a:spcAft>
            </a:pPr>
            <a:endParaRPr lang="ru-RU" sz="2400" b="1" dirty="0">
              <a:solidFill>
                <a:schemeClr val="tx1"/>
              </a:solidFill>
              <a:latin typeface="+mn-lt"/>
            </a:endParaRPr>
          </a:p>
          <a:p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20F4E5-E986-40C8-A707-D86A9B3783B4}"/>
              </a:ext>
            </a:extLst>
          </p:cNvPr>
          <p:cNvSpPr txBox="1"/>
          <p:nvPr/>
        </p:nvSpPr>
        <p:spPr>
          <a:xfrm>
            <a:off x="5069237" y="5101554"/>
            <a:ext cx="7164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highlight>
                  <a:srgbClr val="0C4797"/>
                </a:highlight>
              </a:rPr>
              <a:t>-то тебе пора </a:t>
            </a:r>
            <a:r>
              <a:rPr lang="ru-RU" sz="3600" b="1" dirty="0" smtClean="0">
                <a:solidFill>
                  <a:schemeClr val="bg1"/>
                </a:solidFill>
                <a:highlight>
                  <a:srgbClr val="0C4797"/>
                </a:highlight>
              </a:rPr>
              <a:t>задуматься о карьере в управлении </a:t>
            </a:r>
            <a:r>
              <a:rPr lang="ru-RU" sz="3600" b="1" dirty="0">
                <a:solidFill>
                  <a:schemeClr val="bg1"/>
                </a:solidFill>
                <a:highlight>
                  <a:srgbClr val="0C4797"/>
                </a:highlight>
              </a:rPr>
              <a:t>персоналом!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87F729C-2095-47C4-8A4E-A55B884DF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94" y="1860289"/>
            <a:ext cx="4138863" cy="413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562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74A21-3BB9-4386-BBD3-F71C88BED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E85C1CA-B66F-4FDC-9AF3-7B60331AE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C71B3DF-279A-465C-BC17-14CA4966733D}"/>
              </a:ext>
            </a:extLst>
          </p:cNvPr>
          <p:cNvSpPr/>
          <p:nvPr/>
        </p:nvSpPr>
        <p:spPr>
          <a:xfrm>
            <a:off x="0" y="0"/>
            <a:ext cx="12315039" cy="6920917"/>
          </a:xfrm>
          <a:prstGeom prst="rect">
            <a:avLst/>
          </a:prstGeom>
          <a:gradFill flip="none" rotWithShape="1">
            <a:gsLst>
              <a:gs pos="0">
                <a:srgbClr val="0C4797"/>
              </a:gs>
              <a:gs pos="100000">
                <a:srgbClr val="E21E4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B331BC0D-E533-4792-82FC-235D48C74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3335" y="462014"/>
            <a:ext cx="8025330" cy="45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17F1E4-CBD4-4A0D-9C48-BB49B5327E69}"/>
              </a:ext>
            </a:extLst>
          </p:cNvPr>
          <p:cNvSpPr txBox="1"/>
          <p:nvPr/>
        </p:nvSpPr>
        <p:spPr>
          <a:xfrm>
            <a:off x="1597794" y="4302493"/>
            <a:ext cx="9683014" cy="165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ABD5960-A544-46C1-B625-DD71A58AEB1B}"/>
              </a:ext>
            </a:extLst>
          </p:cNvPr>
          <p:cNvSpPr/>
          <p:nvPr/>
        </p:nvSpPr>
        <p:spPr>
          <a:xfrm>
            <a:off x="1049104" y="4341790"/>
            <a:ext cx="10607090" cy="18320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A24C79-EF37-4FF8-822F-0A5FB52CB6E9}"/>
              </a:ext>
            </a:extLst>
          </p:cNvPr>
          <p:cNvSpPr txBox="1"/>
          <p:nvPr/>
        </p:nvSpPr>
        <p:spPr>
          <a:xfrm>
            <a:off x="1674796" y="4660796"/>
            <a:ext cx="9269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042084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210</Words>
  <Application>Microsoft Office PowerPoint</Application>
  <PresentationFormat>Произвольный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Алексеева Валентина Александровна</dc:creator>
  <cp:lastModifiedBy>USER</cp:lastModifiedBy>
  <cp:revision>8</cp:revision>
  <dcterms:created xsi:type="dcterms:W3CDTF">2023-12-21T19:47:06Z</dcterms:created>
  <dcterms:modified xsi:type="dcterms:W3CDTF">2024-01-16T08:08:58Z</dcterms:modified>
</cp:coreProperties>
</file>