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32" r:id="rId4"/>
    <p:sldId id="257" r:id="rId5"/>
    <p:sldId id="327" r:id="rId6"/>
    <p:sldId id="261" r:id="rId7"/>
    <p:sldId id="262" r:id="rId8"/>
    <p:sldId id="328" r:id="rId9"/>
    <p:sldId id="329" r:id="rId10"/>
    <p:sldId id="33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C18AC-A530-8F46-9553-2C762571D573}" v="56" dt="2024-02-15T06:23:29.053"/>
    <p1510:client id="{45539432-49CB-81B6-B26A-288C5186CB40}" v="64" dt="2024-02-14T05:45:23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19A16-2DFE-496F-A7D8-CA255899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E4A0-7AEF-4DF8-9975-E105351B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08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75F1-A44F-455E-9FFE-E77F1AEA1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52282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CECC4-5EBE-470D-AA6D-BC49507B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DD83-CB7F-4519-94C6-B7B3DC558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4F14C2-4C8E-4ABC-B2BA-73A4C51798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81"/>
            <a:ext cx="100030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94452-2F3A-4DA5-8E75-EFF394DEA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3A3C8-E2CB-41D7-B764-818AF958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55468-A065-466A-ADCA-A42B5BA24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463B-3DCF-4482-96B8-A4D3658D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456" y="365125"/>
            <a:ext cx="9111343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E249-A53E-4CE9-B4C4-8580927E0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E15C2-2C22-49AA-BF05-3B3A410B1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A790EC-E10D-48BD-8F73-5D83A5A76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2A3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2CF9-86C7-4FEF-B42B-92695AC0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FDCE0-4709-4347-9BD1-0ECEA9221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49C24C-B16F-46E3-B702-B2A5B5081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5259"/>
            <a:ext cx="4284436" cy="13900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29BB88-EB33-40F0-8B50-8F9E06666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981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B85EE-06E8-466E-9F30-BE36FE4B5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20675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611F0-5C39-4DC5-8EEE-4A4300CA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C0150-6020-4845-9C29-B63DD6A6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5F252-D6BA-4841-92FB-79CF5C17A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4294F-8F0E-43F1-8B80-09E4911BB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DE41D-9E96-4BDA-B272-5AA27E7D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612" y="301170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893FC-0D88-4F2F-BA94-7279976F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4F76D-C796-4BF3-81ED-3A78495FF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3E8AA-66BD-4AEC-971A-AE51A6E782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5DF4E3-234C-47D2-93D3-28AC25093A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044D7-B463-48F0-99F8-8E6BB8DAE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3C9647-4031-4BD5-AC89-052A57E9D2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17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BC7F4-577B-41C8-A7AC-B116520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200" y="365124"/>
            <a:ext cx="9111600" cy="1325563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F624F7-4B37-4125-8993-F5E9D19C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00309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1C6FA-9182-49CA-9083-E84FEF2FB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06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85130-860E-4413-B451-70E8509CA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08715"/>
            <a:ext cx="3679371" cy="13589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6A371-A50C-4F2F-971F-01A26A6BE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A374-C2A1-4ED7-9212-6C72CDAC8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C1D1E-063E-4AFE-BD30-93F039A3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A4BFB2-D9B8-428D-B5F9-78DA493E4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DC0E8-2791-40A2-8EF2-84055FD41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AF713-2FC1-42A6-9ED3-FDB68465B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409"/>
            <a:ext cx="12192000" cy="3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6F25-355B-40B1-8B22-50E19562B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2D63D-B83D-4DB8-8BFB-F1642EEB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D9EED-1598-4F13-8C24-17049C4B7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9F730-E001-4B3A-BAD6-51BBB5C53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523"/>
            <a:ext cx="12192000" cy="353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0E2A4D-75B2-47DB-B8D6-C5C676633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3" y="180798"/>
            <a:ext cx="2209799" cy="8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47BA1-1FE9-451E-990E-30F5CF85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E8EC1-AD00-4D6C-8981-0D62ADA3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874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5C025-D2CA-4883-872B-0A2B693D1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Направление 38.03.03 "Управление персоналом" профиль "Управление трудовыми и социальными процессами в организации"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B3FA2-532F-47C6-BCB2-C580F4D99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Montserrat"/>
              </a:rPr>
              <a:t>Информация для поступающих, 2024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6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CEE3A-A362-3F5D-2680-91701A78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tserrat"/>
              </a:rPr>
              <a:t>Организации Тверского региона, в которых успешно работают выпускники ООП </a:t>
            </a:r>
            <a:r>
              <a:rPr lang="ru-RU" sz="2800" b="1">
                <a:solidFill>
                  <a:srgbClr val="FF0000"/>
                </a:solidFill>
                <a:latin typeface="Montserrat"/>
              </a:rPr>
              <a:t>"Управление персоналом" 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6" name="Объект 5" descr="Изображение выглядит как логотип, Шрифт, текс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4869358-49D2-E712-0C95-5B9E51A7F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9" y="4361906"/>
            <a:ext cx="3159310" cy="1645080"/>
          </a:xfrm>
        </p:spPr>
      </p:pic>
      <p:pic>
        <p:nvPicPr>
          <p:cNvPr id="5" name="Объект 3" descr="Верхневолжское АТП">
            <a:extLst>
              <a:ext uri="{FF2B5EF4-FFF2-40B4-BE49-F238E27FC236}">
                <a16:creationId xmlns:a16="http://schemas.microsoft.com/office/drawing/2014/main" id="{1EA803D4-06D2-F253-506C-F07C9D4A4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8" y="2373880"/>
            <a:ext cx="2286000" cy="1295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2A808FA-6D1B-CCD3-2E70-DF4942C5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52" y="2202846"/>
            <a:ext cx="3229428" cy="165194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DE53EF5-547E-46A3-3BC2-D5D9EC280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988" y="4467906"/>
            <a:ext cx="5214177" cy="1647522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оготип, Графика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3241F58-6DE2-BE7E-3CBF-B0D35EB4E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351" y="4367146"/>
            <a:ext cx="3043839" cy="184785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логотип, Шрифт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B0DB68E-5767-2189-B817-C4069B77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430" y="2201150"/>
            <a:ext cx="2228435" cy="2198559"/>
          </a:xfrm>
          <a:prstGeom prst="rect">
            <a:avLst/>
          </a:prstGeom>
        </p:spPr>
      </p:pic>
      <p:pic>
        <p:nvPicPr>
          <p:cNvPr id="3" name="Рисунок 2" descr="Изображение выглядит как Шрифт, Графика, графический дизайн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10A850-440A-06F0-9801-7236B0FEB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538" y="2526821"/>
            <a:ext cx="1922432" cy="15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30896-B1B1-CDCC-CA6D-6AA25E8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56" y="460374"/>
            <a:ext cx="9111343" cy="123031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rgbClr val="FF0000"/>
                </a:solidFill>
                <a:latin typeface="Montserrat"/>
              </a:rPr>
            </a:br>
            <a:br>
              <a:rPr lang="ru-RU" sz="2400" dirty="0">
                <a:solidFill>
                  <a:srgbClr val="FF0000"/>
                </a:solidFill>
                <a:latin typeface="Montserrat"/>
              </a:rPr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ОСНОВНАЯ ОБРАЗОВАТЕЛЬНАЯ ПРОГРАММА 38.03.03 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УПРАВЛЕНИЕ ПЕРСОНАЛОМ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, 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ПРОФИЛЬ 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«УПРАВЛЕНИЕ ТРУДОВЫМИ И СОЦИАЛЬНЫМИ ПРОЦЕССАМИ В ОРГАНИЗАЦИИ»</a:t>
            </a:r>
            <a:endParaRPr lang="ru-RU" sz="2400" dirty="0">
              <a:solidFill>
                <a:srgbClr val="FF0000"/>
              </a:solidFill>
              <a:latin typeface="Montserrat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D808B-737B-BA56-9D2E-E450693D6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3200" dirty="0">
                <a:latin typeface="Montserrat"/>
              </a:rPr>
              <a:t>"Управление персоналом" - уникальная образовательная программа уровня </a:t>
            </a:r>
            <a:r>
              <a:rPr lang="ru-RU" sz="3200">
                <a:latin typeface="Montserrat"/>
              </a:rPr>
              <a:t>"бакалавриат", ориентированная на </a:t>
            </a:r>
            <a:r>
              <a:rPr lang="ru-RU" sz="3200" dirty="0">
                <a:latin typeface="Montserrat"/>
              </a:rPr>
              <a:t>подготовку обучающихся к деятельности, связанной с управлением самым ценным ресурсом - людьми.</a:t>
            </a:r>
          </a:p>
          <a:p>
            <a:r>
              <a:rPr lang="ru-RU" sz="3200" dirty="0">
                <a:latin typeface="Montserrat"/>
              </a:rPr>
              <a:t>Данное направление носит междисциплинарный характер, представляя собой комбинацию таких сфер знания как экономика, право, психология и менеджмент.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502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A6CA6-B53F-9B68-0DCF-F425711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tserrat"/>
              </a:rPr>
              <a:t>Свидетельство о профессионально-общественной аккредитации ООП 38.03.03 "Управление персоналом"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Изображение выглядит как текст, меню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9905E02A-B7AB-3346-6239-DB1143C4D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901" y="1825625"/>
            <a:ext cx="3760459" cy="4351338"/>
          </a:xfrm>
        </p:spPr>
      </p:pic>
    </p:spTree>
    <p:extLst>
      <p:ext uri="{BB962C8B-B14F-4D97-AF65-F5344CB8AC3E}">
        <p14:creationId xmlns:p14="http://schemas.microsoft.com/office/powerpoint/2010/main" val="44731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6FFB7-9F21-1137-5B47-350DA10A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Montserrat"/>
              </a:rPr>
              <a:t>ОСНОВНАЯ ОБРАЗОВАТЕЛЬНАЯ ПРОГРАММА 38.03.03 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УПРАВЛЕНИЕ ПЕРСОНАЛОМ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, </a:t>
            </a:r>
            <a:br>
              <a:rPr lang="ru-RU" sz="2400" dirty="0">
                <a:solidFill>
                  <a:srgbClr val="FF0000"/>
                </a:solidFill>
                <a:latin typeface="Montserrat"/>
              </a:rPr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ПРОФИЛЬ 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«УПРАВЛЕНИЕ ТРУДОВЫМИ И СОЦИАЛЬНЫМИ ПРОЦЕССАМИ В ОРГАНИЗАЦИИ»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10B0A-C8A9-EFF0-12A5-8B54A7A62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latin typeface="Montserrat"/>
              </a:rPr>
              <a:t>В процессе подготовки обучающиеся большое внимание уделяется следующим дисциплинам:</a:t>
            </a:r>
            <a:endParaRPr lang="ru-RU" sz="1400" b="1" i="1" dirty="0"/>
          </a:p>
          <a:p>
            <a:r>
              <a:rPr lang="ru-RU" sz="1400" dirty="0">
                <a:latin typeface="Montserrat"/>
              </a:rPr>
              <a:t>Трудовое право</a:t>
            </a:r>
          </a:p>
          <a:p>
            <a:r>
              <a:rPr lang="ru-RU" sz="1400" dirty="0">
                <a:latin typeface="Montserrat"/>
              </a:rPr>
              <a:t>Управление персоналом организации</a:t>
            </a:r>
          </a:p>
          <a:p>
            <a:r>
              <a:rPr lang="ru-RU" sz="1400" dirty="0">
                <a:latin typeface="Montserrat"/>
              </a:rPr>
              <a:t>Психология труда</a:t>
            </a:r>
          </a:p>
          <a:p>
            <a:r>
              <a:rPr lang="ru-RU" sz="1400" dirty="0">
                <a:latin typeface="Montserrat"/>
              </a:rPr>
              <a:t>Теория и практика управления </a:t>
            </a:r>
          </a:p>
          <a:p>
            <a:r>
              <a:rPr lang="ru-RU" sz="1400" dirty="0">
                <a:latin typeface="Montserrat"/>
              </a:rPr>
              <a:t>Информационные технологии в управлении персоналом</a:t>
            </a:r>
          </a:p>
          <a:p>
            <a:r>
              <a:rPr lang="ru-RU" sz="1400" dirty="0">
                <a:latin typeface="Montserrat"/>
              </a:rPr>
              <a:t>Документационное обеспечение управления персоналом</a:t>
            </a:r>
          </a:p>
          <a:p>
            <a:r>
              <a:rPr lang="ru-RU" sz="1400" dirty="0">
                <a:latin typeface="Montserrat"/>
              </a:rPr>
              <a:t>Рекрутмент</a:t>
            </a:r>
          </a:p>
          <a:p>
            <a:r>
              <a:rPr lang="ru-RU" sz="1400" dirty="0">
                <a:latin typeface="Montserrat"/>
              </a:rPr>
              <a:t>Мотивация и стимулирование трудовой деятельности</a:t>
            </a:r>
          </a:p>
          <a:p>
            <a:r>
              <a:rPr lang="ru-RU" sz="1400" dirty="0">
                <a:latin typeface="Montserrat"/>
              </a:rPr>
              <a:t>Правовое обеспечение кадровой службы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D52308-65AA-EE64-8DFA-AC67D1D1EC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400" dirty="0">
                <a:latin typeface="Montserrat"/>
              </a:rPr>
              <a:t>Экономика труда</a:t>
            </a:r>
          </a:p>
          <a:p>
            <a:r>
              <a:rPr lang="ru-RU" sz="1400" dirty="0">
                <a:latin typeface="Montserrat"/>
              </a:rPr>
              <a:t>Разработка кадровых решений</a:t>
            </a:r>
            <a:endParaRPr lang="ru-RU" sz="1400" dirty="0"/>
          </a:p>
          <a:p>
            <a:r>
              <a:rPr lang="ru-RU" sz="1400" dirty="0">
                <a:latin typeface="Montserrat"/>
              </a:rPr>
              <a:t>Стратегическое управление персоналом</a:t>
            </a:r>
          </a:p>
          <a:p>
            <a:r>
              <a:rPr lang="ru-RU" sz="1400" dirty="0">
                <a:latin typeface="Montserrat"/>
              </a:rPr>
              <a:t>Аудит персонала и кадровый консалтинг</a:t>
            </a:r>
            <a:endParaRPr lang="ru-RU" sz="1400" dirty="0" err="1"/>
          </a:p>
          <a:p>
            <a:r>
              <a:rPr lang="ru-RU" sz="1400" dirty="0">
                <a:latin typeface="Montserrat"/>
              </a:rPr>
              <a:t>Экономика организации</a:t>
            </a:r>
            <a:endParaRPr lang="ru-RU" sz="1400" dirty="0"/>
          </a:p>
          <a:p>
            <a:r>
              <a:rPr lang="ru-RU" sz="1400" dirty="0">
                <a:latin typeface="Montserrat"/>
              </a:rPr>
              <a:t>Кадровая политика и кадровое планирование</a:t>
            </a:r>
            <a:endParaRPr lang="ru-RU" sz="1400" dirty="0"/>
          </a:p>
          <a:p>
            <a:r>
              <a:rPr lang="ru-RU" sz="1400" dirty="0">
                <a:latin typeface="Montserrat"/>
              </a:rPr>
              <a:t>Маркетинг персонала</a:t>
            </a:r>
            <a:endParaRPr lang="ru-RU" sz="1400" dirty="0"/>
          </a:p>
          <a:p>
            <a:r>
              <a:rPr lang="ru-RU" sz="1400" dirty="0">
                <a:latin typeface="Montserrat"/>
              </a:rPr>
              <a:t>Нормирование и оплата труда</a:t>
            </a:r>
            <a:endParaRPr lang="ru-RU" sz="1400" dirty="0"/>
          </a:p>
          <a:p>
            <a:r>
              <a:rPr lang="ru-RU" sz="1400" dirty="0">
                <a:latin typeface="Montserrat"/>
              </a:rPr>
              <a:t>Управление деловой карьерой и развитием персонала</a:t>
            </a:r>
            <a:endParaRPr lang="ru-RU" sz="1400" dirty="0"/>
          </a:p>
          <a:p>
            <a:r>
              <a:rPr lang="ru-RU" sz="1400" dirty="0">
                <a:latin typeface="Montserrat"/>
              </a:rPr>
              <a:t>Информационное сопровождение кадровой работы (1С-Кадры)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818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D9BD-C444-A064-E8AC-7A7F15D8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63" y="365125"/>
            <a:ext cx="9356037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Calibri Light"/>
              </a:rPr>
              <a:t>   </a:t>
            </a:r>
            <a:r>
              <a:rPr lang="ru-RU" sz="3600" dirty="0">
                <a:solidFill>
                  <a:srgbClr val="FF0000"/>
                </a:solidFill>
                <a:cs typeface="Calibri Light"/>
              </a:rPr>
              <a:t>Конкурентные преимущества программы</a:t>
            </a:r>
            <a:r>
              <a:rPr lang="ru-RU" sz="3600" b="1" dirty="0">
                <a:solidFill>
                  <a:srgbClr val="FF0000"/>
                </a:solidFill>
                <a:cs typeface="Calibri Light"/>
              </a:rPr>
              <a:t> "Управление персоналом"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85B1F-E4BD-D0E3-33BD-AFBDBB3C1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70" y="1825625"/>
            <a:ext cx="11056730" cy="463846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ru-RU" sz="3200" dirty="0">
              <a:latin typeface="Times New Roman"/>
              <a:ea typeface="Calibri"/>
              <a:cs typeface="Times New Roman"/>
            </a:endParaRPr>
          </a:p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1) Контакт с работодателями и ориентация на требования рынка труда;</a:t>
            </a:r>
            <a:endParaRPr lang="ru-RU" dirty="0"/>
          </a:p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2) Практикоориенированный подход к обучению;</a:t>
            </a:r>
          </a:p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3) Органическое сочетание в обучении дисциплин по экономике, менеджменту, психологии и праву;</a:t>
            </a:r>
          </a:p>
          <a:p>
            <a:r>
              <a:rPr lang="ru-RU" sz="3200" dirty="0">
                <a:latin typeface="Times New Roman"/>
                <a:ea typeface="Calibri"/>
                <a:cs typeface="Times New Roman"/>
              </a:rPr>
              <a:t>4) Помощь выпускников в реализации программы и трудоустройстве студентов.</a:t>
            </a:r>
            <a:endParaRPr lang="ru-RU"/>
          </a:p>
          <a:p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39E08-95D7-0720-9E4B-9FAE6B2A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rgbClr val="FF0000"/>
                </a:solidFill>
                <a:latin typeface="Montserrat"/>
              </a:rPr>
            </a:br>
            <a:br>
              <a:rPr lang="ru-RU" sz="2400" dirty="0">
                <a:latin typeface="Montserrat"/>
              </a:rPr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ОСНОВНАЯ ОБРАЗОВАТЕЛЬНАЯ ПРОГРАММА 38.03.03 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УПРАВЛЕНИЕ ПЕРСОНАЛОМ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, 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ПРОФИЛЬ 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«УПРАВЛЕНИЕ ТРУДОВЫМИ И СОЦИАЛЬНЫМИ ПРОЦЕССАМИ В ОРГАНИЗАЦИИ»</a:t>
            </a:r>
            <a:endParaRPr lang="ru-RU" sz="2400" dirty="0">
              <a:solidFill>
                <a:srgbClr val="FF0000"/>
              </a:solidFill>
              <a:latin typeface="Montserrat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BC02A-90B7-7771-595E-CFFD950C2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548" y="1825625"/>
            <a:ext cx="5601252" cy="48703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alibri"/>
                <a:cs typeface="Calibri"/>
              </a:rPr>
              <a:t>Основные места трудоустройства выпускников:</a:t>
            </a:r>
            <a:r>
              <a:rPr lang="ru-RU" sz="2400" dirty="0">
                <a:latin typeface="Calibri"/>
                <a:cs typeface="Calibri"/>
              </a:rPr>
              <a:t> </a:t>
            </a:r>
            <a:endParaRPr lang="ru-RU" dirty="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Calibri"/>
                <a:cs typeface="Calibri"/>
              </a:rPr>
              <a:t>Кадровые службы государственных и муниципальных органов власти и управления, предприятий, учреждений и организаций всех форм собственности</a:t>
            </a:r>
            <a:endParaRPr lang="ru-RU" sz="200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Calibri"/>
                <a:cs typeface="Calibri"/>
              </a:rPr>
              <a:t>Кадровые службы предприятий в   промышленности, торговле, на транспорте, в банковской, страховой, туристической и других сферах, </a:t>
            </a:r>
            <a:endParaRPr lang="ru-RU" sz="200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Calibri"/>
                <a:cs typeface="Calibri"/>
              </a:rPr>
              <a:t>Службы занятости</a:t>
            </a:r>
            <a:endParaRPr lang="ru-RU" sz="2000" dirty="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Calibri"/>
                <a:cs typeface="Calibri"/>
              </a:rPr>
              <a:t>Биржи труда</a:t>
            </a:r>
            <a:endParaRPr lang="ru-RU" sz="2000" dirty="0">
              <a:cs typeface="Calibri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Calibri"/>
                <a:cs typeface="Calibri"/>
              </a:rPr>
              <a:t>Рекрутинговые и </a:t>
            </a:r>
            <a:r>
              <a:rPr lang="ru-RU" sz="2000" dirty="0" err="1">
                <a:latin typeface="Calibri"/>
                <a:cs typeface="Calibri"/>
              </a:rPr>
              <a:t>хедхантинговые</a:t>
            </a:r>
            <a:r>
              <a:rPr lang="ru-RU" sz="2000" dirty="0">
                <a:latin typeface="Calibri"/>
                <a:cs typeface="Calibri"/>
              </a:rPr>
              <a:t> агентства</a:t>
            </a:r>
            <a:endParaRPr lang="ru-RU" sz="2000" dirty="0"/>
          </a:p>
          <a:p>
            <a:pPr>
              <a:buFont typeface="Calibri" panose="020B0604020202020204" pitchFamily="34" charset="0"/>
              <a:buChar char="-"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34CB1F-2962-2A53-9F27-D5A0C3025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797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Montserrat"/>
              </a:rPr>
              <a:t>Должности, занимаемые выпускниками: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HR-менеджер (специалист кадровой службы)</a:t>
            </a:r>
            <a:endParaRPr lang="ru-RU" sz="2000" dirty="0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Аналитик рынка труда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Персонал-маркетолог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Карьерный консультант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Рекрутер персонала в кадровом агентстве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Хедхантер в кадровом агентстве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Руководитель кадровой службы предприятия (организации)</a:t>
            </a:r>
            <a:endParaRPr lang="ru-RU" sz="2000" dirty="0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ru-RU" sz="2000" dirty="0">
                <a:latin typeface="Montserrat"/>
              </a:rPr>
              <a:t>Директор по персоналу в бизнес-компании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159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FD160-7364-D54A-E8B9-FA98ABA8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rgbClr val="FF0000"/>
                </a:solidFill>
                <a:latin typeface="Montserrat"/>
              </a:rPr>
            </a:br>
            <a:br>
              <a:rPr lang="ru-RU" sz="2400" dirty="0">
                <a:latin typeface="Montserrat"/>
              </a:rPr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ОСНОВНАЯ ОБРАЗОВАТЕЛЬНАЯ ПРОГРАММА 38.03.03 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УПРАВЛЕНИЕ ПЕРСОНАЛОМ</a:t>
            </a:r>
            <a:r>
              <a:rPr lang="ru-RU" sz="2400" dirty="0">
                <a:solidFill>
                  <a:srgbClr val="FF0000"/>
                </a:solidFill>
                <a:latin typeface="Montserrat"/>
              </a:rPr>
              <a:t>, 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Montserrat"/>
              </a:rPr>
              <a:t>ПРОФИЛЬ </a:t>
            </a:r>
            <a:r>
              <a:rPr lang="ru-RU" sz="2400" b="1" dirty="0">
                <a:solidFill>
                  <a:srgbClr val="FF0000"/>
                </a:solidFill>
                <a:latin typeface="Montserrat"/>
              </a:rPr>
              <a:t>«УПРАВЛЕНИЕ ТРУДОВЫМИ И СОЦИАЛЬНЫМИ ПРОЦЕССАМИ В ОРГАНИЗАЦИИ»</a:t>
            </a:r>
            <a:endParaRPr lang="ru-RU" sz="2400" dirty="0">
              <a:solidFill>
                <a:srgbClr val="FF0000"/>
              </a:solidFill>
              <a:latin typeface="Montserrat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FB429-01BD-CBEB-9581-64970575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300" dirty="0">
                <a:latin typeface="Calibri"/>
                <a:cs typeface="Calibri"/>
              </a:rPr>
              <a:t>В 2024 году прием осуществляется на </a:t>
            </a:r>
            <a:r>
              <a:rPr lang="ru-RU" sz="3300" u="sng" dirty="0">
                <a:latin typeface="Calibri"/>
                <a:cs typeface="Calibri"/>
              </a:rPr>
              <a:t>платную основу обучения.</a:t>
            </a:r>
            <a:endParaRPr lang="ru-RU" u="sng" dirty="0">
              <a:cs typeface="Calibri"/>
            </a:endParaRPr>
          </a:p>
          <a:p>
            <a:pPr marL="0" indent="0">
              <a:buNone/>
            </a:pPr>
            <a:r>
              <a:rPr lang="ru-RU" sz="3300" dirty="0">
                <a:latin typeface="Calibri"/>
                <a:cs typeface="Calibri"/>
              </a:rPr>
              <a:t>Программа планирует принять </a:t>
            </a:r>
            <a:r>
              <a:rPr lang="ru-RU" sz="3300" u="sng" dirty="0">
                <a:latin typeface="Calibri"/>
                <a:cs typeface="Calibri"/>
              </a:rPr>
              <a:t>15 человек на очную форму обучения</a:t>
            </a:r>
            <a:r>
              <a:rPr lang="ru-RU" sz="3300" dirty="0">
                <a:latin typeface="Calibri"/>
                <a:cs typeface="Calibri"/>
              </a:rPr>
              <a:t> (срок обучения 4 года) и </a:t>
            </a:r>
            <a:r>
              <a:rPr lang="ru-RU" sz="3300" u="sng" dirty="0">
                <a:latin typeface="Calibri"/>
                <a:cs typeface="Calibri"/>
              </a:rPr>
              <a:t>15 человек на очно-заочную форму обучения</a:t>
            </a:r>
            <a:r>
              <a:rPr lang="ru-RU" sz="3300" dirty="0">
                <a:latin typeface="Calibri"/>
                <a:cs typeface="Calibri"/>
              </a:rPr>
              <a:t> (срок обучения 4,5 года).</a:t>
            </a:r>
            <a:endParaRPr lang="ru-RU" dirty="0"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4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131F8-7067-1DAD-C2D0-5668E091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tserrat"/>
              </a:rPr>
              <a:t>Условия поступления по ЕГЭ (для лиц, сдававших ЕГЭ)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74627-6BE2-1C77-0763-F8C559CC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945FDA-8856-1719-C41D-D2FE814F5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90978"/>
              </p:ext>
            </p:extLst>
          </p:nvPr>
        </p:nvGraphicFramePr>
        <p:xfrm>
          <a:off x="872434" y="1877391"/>
          <a:ext cx="10455236" cy="424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618">
                  <a:extLst>
                    <a:ext uri="{9D8B030D-6E8A-4147-A177-3AD203B41FA5}">
                      <a16:colId xmlns:a16="http://schemas.microsoft.com/office/drawing/2014/main" val="1196804805"/>
                    </a:ext>
                  </a:extLst>
                </a:gridCol>
                <a:gridCol w="5227618">
                  <a:extLst>
                    <a:ext uri="{9D8B030D-6E8A-4147-A177-3AD203B41FA5}">
                      <a16:colId xmlns:a16="http://schemas.microsoft.com/office/drawing/2014/main" val="1919877761"/>
                    </a:ext>
                  </a:extLst>
                </a:gridCol>
              </a:tblGrid>
              <a:tr h="459204">
                <a:tc>
                  <a:txBody>
                    <a:bodyPr/>
                    <a:lstStyle/>
                    <a:p>
                      <a:r>
                        <a:rPr lang="ru-RU" sz="2400" dirty="0"/>
                        <a:t>Предмет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Минимальные баллы ЕГЭ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784517"/>
                  </a:ext>
                </a:extLst>
              </a:tr>
              <a:tr h="1260564">
                <a:tc>
                  <a:txBody>
                    <a:bodyPr/>
                    <a:lstStyle/>
                    <a:p>
                      <a:r>
                        <a:rPr lang="ru-RU" sz="2400" dirty="0"/>
                        <a:t>Математика (профиль)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07156"/>
                  </a:ext>
                </a:extLst>
              </a:tr>
              <a:tr h="1260564">
                <a:tc>
                  <a:txBody>
                    <a:bodyPr/>
                    <a:lstStyle/>
                    <a:p>
                      <a:r>
                        <a:rPr lang="ru-RU" sz="2400" dirty="0"/>
                        <a:t>Обществознание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96105"/>
                  </a:ext>
                </a:extLst>
              </a:tr>
              <a:tr h="12605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8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86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A1595-DF76-88DE-0BC3-BD60D83F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Montserrat"/>
              </a:rPr>
              <a:t>Вступительные испытания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D0355-EA9C-EF05-6C7C-014EAE8B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Montserrat"/>
              </a:rPr>
              <a:t> для лиц, не сдававших ЕГЭ, прием осуществляется по итогам вступительных испытаний </a:t>
            </a:r>
            <a:r>
              <a:rPr lang="ru-RU" dirty="0" err="1">
                <a:latin typeface="Montserrat"/>
              </a:rPr>
              <a:t>ТвГУ</a:t>
            </a:r>
            <a:r>
              <a:rPr lang="ru-RU" dirty="0">
                <a:latin typeface="Montserrat"/>
              </a:rPr>
              <a:t> по математике, обществознанию и русскому языку. </a:t>
            </a:r>
          </a:p>
          <a:p>
            <a:r>
              <a:rPr lang="ru-RU" dirty="0">
                <a:latin typeface="Montserrat"/>
              </a:rPr>
              <a:t>Все подробности, сроки и технические детали необходимо своевременно уточнять в Приемной </a:t>
            </a:r>
            <a:r>
              <a:rPr lang="ru-RU">
                <a:latin typeface="Montserrat"/>
              </a:rPr>
              <a:t>комиссии ТвГУ.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792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Направление 38.03.03 "Управление персоналом" профиль "Управление трудовыми и социальными процессами в организации"</vt:lpstr>
      <vt:lpstr>  ОСНОВНАЯ ОБРАЗОВАТЕЛЬНАЯ ПРОГРАММА 38.03.03 УПРАВЛЕНИЕ ПЕРСОНАЛОМ,  ПРОФИЛЬ «УПРАВЛЕНИЕ ТРУДОВЫМИ И СОЦИАЛЬНЫМИ ПРОЦЕССАМИ В ОРГАНИЗАЦИИ» </vt:lpstr>
      <vt:lpstr>Свидетельство о профессионально-общественной аккредитации ООП 38.03.03 "Управление персоналом"</vt:lpstr>
      <vt:lpstr>ОСНОВНАЯ ОБРАЗОВАТЕЛЬНАЯ ПРОГРАММА 38.03.03 УПРАВЛЕНИЕ ПЕРСОНАЛОМ,  ПРОФИЛЬ «УПРАВЛЕНИЕ ТРУДОВЫМИ И СОЦИАЛЬНЫМИ ПРОЦЕССАМИ В ОРГАНИЗАЦИИ»</vt:lpstr>
      <vt:lpstr>   Конкурентные преимущества программы "Управление персоналом"</vt:lpstr>
      <vt:lpstr>  ОСНОВНАЯ ОБРАЗОВАТЕЛЬНАЯ ПРОГРАММА 38.03.03 УПРАВЛЕНИЕ ПЕРСОНАЛОМ,  ПРОФИЛЬ «УПРАВЛЕНИЕ ТРУДОВЫМИ И СОЦИАЛЬНЫМИ ПРОЦЕССАМИ В ОРГАНИЗАЦИИ» </vt:lpstr>
      <vt:lpstr>  ОСНОВНАЯ ОБРАЗОВАТЕЛЬНАЯ ПРОГРАММА 38.03.03 УПРАВЛЕНИЕ ПЕРСОНАЛОМ,  ПРОФИЛЬ «УПРАВЛЕНИЕ ТРУДОВЫМИ И СОЦИАЛЬНЫМИ ПРОЦЕССАМИ В ОРГАНИЗАЦИИ» </vt:lpstr>
      <vt:lpstr>Условия поступления по ЕГЭ (для лиц, сдававших ЕГЭ)</vt:lpstr>
      <vt:lpstr>Вступительные испытания</vt:lpstr>
      <vt:lpstr>Организации Тверского региона, в которых успешно работают выпускники ООП "Управление персоналом"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Кравченко</dc:creator>
  <cp:lastModifiedBy>HP</cp:lastModifiedBy>
  <cp:revision>617</cp:revision>
  <dcterms:created xsi:type="dcterms:W3CDTF">2020-02-13T08:15:29Z</dcterms:created>
  <dcterms:modified xsi:type="dcterms:W3CDTF">2024-02-15T06:58:23Z</dcterms:modified>
</cp:coreProperties>
</file>