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3" r:id="rId4"/>
    <p:sldId id="261" r:id="rId5"/>
    <p:sldId id="286" r:id="rId6"/>
    <p:sldId id="281" r:id="rId7"/>
    <p:sldId id="284" r:id="rId8"/>
    <p:sldId id="280" r:id="rId9"/>
    <p:sldId id="282" r:id="rId10"/>
    <p:sldId id="283" r:id="rId11"/>
    <p:sldId id="262" r:id="rId12"/>
    <p:sldId id="273" r:id="rId13"/>
    <p:sldId id="266" r:id="rId14"/>
    <p:sldId id="275" r:id="rId15"/>
    <p:sldId id="259" r:id="rId16"/>
    <p:sldId id="277" r:id="rId17"/>
    <p:sldId id="274" r:id="rId18"/>
    <p:sldId id="267" r:id="rId19"/>
    <p:sldId id="276" r:id="rId20"/>
    <p:sldId id="268" r:id="rId21"/>
    <p:sldId id="2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19A16-2DFE-496F-A7D8-CA2558992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EAE4A0-7AEF-4DF8-9975-E105351B8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088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A75F1-A44F-455E-9FFE-E77F1AEA1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52282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1CECC4-5EBE-470D-AA6D-BC49507B6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3DD83-CB7F-4519-94C6-B7B3DC558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F14C2-4C8E-4ABC-B2BA-73A4C5179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52281"/>
            <a:ext cx="100030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94452-2F3A-4DA5-8E75-EFF394DEA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53A3C8-E2CB-41D7-B764-818AF9587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5468-A065-466A-ADCA-A42B5BA24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B463B-3DCF-4482-96B8-A4D3658DF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456" y="365125"/>
            <a:ext cx="9111343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8E249-A53E-4CE9-B4C4-8580927E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E15C2-2C22-49AA-BF05-3B3A410B1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A790EC-E10D-48BD-8F73-5D83A5A76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2875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rgbClr val="2A3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12CF9-86C7-4FEF-B42B-92695AC0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FFDCE0-4709-4347-9BD1-0ECEA922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49C24C-B16F-46E3-B702-B2A5B5081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175259"/>
            <a:ext cx="4284436" cy="1390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29BB88-EB33-40F0-8B50-8F9E06666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9981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B85EE-06E8-466E-9F30-BE36FE4B5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20675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611F0-5C39-4DC5-8EEE-4A4300CA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4C0150-6020-4845-9C29-B63DD6A69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5F252-D6BA-4841-92FB-79CF5C17A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F4294F-8F0E-43F1-8B80-09E4911BB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617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DE41D-9E96-4BDA-B272-5AA27E7D4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0612" y="301170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7893FC-0D88-4F2F-BA94-7279976F2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4F76D-C796-4BF3-81ED-3A78495FFE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63E8AA-66BD-4AEC-971A-AE51A6E782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5DF4E3-234C-47D2-93D3-28AC25093A9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044D7-B463-48F0-99F8-8E6BB8DAE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3C9647-4031-4BD5-AC89-052A57E9D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617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BC7F4-577B-41C8-A7AC-B11652035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65124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624F7-4B37-4125-8993-F5E9D19C7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D1C6FA-9182-49CA-9083-E84FEF2FB1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706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185130-860E-4413-B451-70E8509CA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7" y="208715"/>
            <a:ext cx="3679371" cy="1358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6A371-A50C-4F2F-971F-01A26A6BE0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6A374-C2A1-4ED7-9212-6C72CDAC8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C1D1E-063E-4AFE-BD30-93F039A3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ontserrat" panose="00000500000000000000" pitchFamily="2" charset="-52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4BFB2-D9B8-428D-B5F9-78DA493E4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FDC0E8-2791-40A2-8EF2-84055FD41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413" y="180798"/>
            <a:ext cx="2209799" cy="8161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0AF713-2FC1-42A6-9ED3-FDB68465BE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340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96F25-355B-40B1-8B22-50E19562B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82D63D-B83D-4DB8-8BFB-F1642EEB5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ontserrat" panose="00000500000000000000" pitchFamily="2" charset="-5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9D9EED-1598-4F13-8C24-17049C4B7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39F730-E001-4B3A-BAD6-51BBB5C53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E2A4D-75B2-47DB-B8D6-C5C676633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413" y="180798"/>
            <a:ext cx="2209799" cy="8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47BA1-1FE9-451E-990E-30F5CF85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2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E8EC1-AD00-4D6C-8981-0D62ADA3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874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5C025-D2CA-4883-872B-0A2B693D1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ПОЛИТОЛОГИЯ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8B3FA2-532F-47C6-BCB2-C580F4D99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370" y="3602038"/>
            <a:ext cx="9144000" cy="562866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экономики и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11367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4DBC0-2B87-4DCF-922B-40B939ED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584" y="365126"/>
            <a:ext cx="9469107" cy="11311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Выпускники кафедры: исследовательская деятельность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err="1">
                <a:solidFill>
                  <a:srgbClr val="FF0000"/>
                </a:solidFill>
              </a:rPr>
              <a:t>Ажене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Абонго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Машоод</a:t>
            </a:r>
            <a:r>
              <a:rPr lang="ru-RU" sz="2800" b="1" dirty="0">
                <a:solidFill>
                  <a:srgbClr val="FF0000"/>
                </a:solidFill>
              </a:rPr>
              <a:t> Жакоб (аспирант из Ганы)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33171E-66E2-4AC9-AD68-C302F2A16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778" y="1690688"/>
            <a:ext cx="3081021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4153B-43CF-44EF-860E-C26C92397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15" y="1690689"/>
            <a:ext cx="3277452" cy="41887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53AF8C-8BC6-489A-8DC8-2630AEBEE6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148" y="2562671"/>
            <a:ext cx="3827502" cy="24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22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456" y="365126"/>
            <a:ext cx="9293762" cy="74585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Работодатели кафедры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9C7BA-057F-4B44-98FF-CC034184C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3" y="1784486"/>
            <a:ext cx="3090718" cy="30907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571418-EB0C-49C4-B21C-40095C7F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345" y="1559018"/>
            <a:ext cx="3040643" cy="3436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10A953-0F51-4596-9F24-BF68709A687A}"/>
              </a:ext>
            </a:extLst>
          </p:cNvPr>
          <p:cNvSpPr txBox="1"/>
          <p:nvPr/>
        </p:nvSpPr>
        <p:spPr>
          <a:xfrm>
            <a:off x="7784867" y="5190836"/>
            <a:ext cx="3602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 Сергей Анатольевич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руководителя аппарата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палаты Тверской области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21168F-ADF8-4DCE-84CA-61960F0C5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517" y="1305883"/>
            <a:ext cx="2207328" cy="3943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F80DA6-A005-48A8-9F3F-59739898FF32}"/>
              </a:ext>
            </a:extLst>
          </p:cNvPr>
          <p:cNvSpPr txBox="1"/>
          <p:nvPr/>
        </p:nvSpPr>
        <p:spPr>
          <a:xfrm>
            <a:off x="4068238" y="5296117"/>
            <a:ext cx="2902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 Игорь Геннадьевич,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отдела по связям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общественностью и СМИ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городской Думы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9B1AF9-0975-415A-B851-78597536F30E}"/>
              </a:ext>
            </a:extLst>
          </p:cNvPr>
          <p:cNvSpPr txBox="1"/>
          <p:nvPr/>
        </p:nvSpPr>
        <p:spPr>
          <a:xfrm>
            <a:off x="114301" y="5067725"/>
            <a:ext cx="360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Стамплевский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 Владимирович, Уполномоченный по защите прав предпринимателей в Тверской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19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4C2C6-3A0A-4C00-A562-690A2EE8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55" y="107934"/>
            <a:ext cx="911134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Работодатели кафедры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54864-8E86-4270-90BC-D6188F25C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940" y="1256441"/>
            <a:ext cx="3681313" cy="3261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E603D-50AF-43B7-B940-B21FFD502F8C}"/>
              </a:ext>
            </a:extLst>
          </p:cNvPr>
          <p:cNvSpPr txBox="1"/>
          <p:nvPr/>
        </p:nvSpPr>
        <p:spPr>
          <a:xfrm>
            <a:off x="8146473" y="4697139"/>
            <a:ext cx="3278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 Борис Константинович,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консультант отдела по работе с муниципальными образованиями Правительства Тверской области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69CFAB-6BA2-49C4-9648-9A42A882C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6" y="1435496"/>
            <a:ext cx="2987299" cy="32616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69D3E1-B031-4459-9D6D-29E1927FB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048" y="1433497"/>
            <a:ext cx="3310302" cy="3341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77D0A0-5D3B-43E1-902E-5694AC8FF911}"/>
              </a:ext>
            </a:extLst>
          </p:cNvPr>
          <p:cNvSpPr txBox="1"/>
          <p:nvPr/>
        </p:nvSpPr>
        <p:spPr>
          <a:xfrm>
            <a:off x="4027072" y="4991866"/>
            <a:ext cx="372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Зеленова Валерия Сергеевна,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«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SALT&amp;Pepper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9501-A754-A9C1-4B84-9A80B029B974}"/>
              </a:ext>
            </a:extLst>
          </p:cNvPr>
          <p:cNvSpPr txBox="1"/>
          <p:nvPr/>
        </p:nvSpPr>
        <p:spPr>
          <a:xfrm>
            <a:off x="417948" y="4823412"/>
            <a:ext cx="37222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Сукова Ирина Викторовна,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юрист Избирательной комиссии Тверской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0023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Экскурсии: Государственная Дума ФС РФ,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Совет Федерации ФС РФ,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Законодательное Собрание Тверской области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2AABF5-AB9A-445E-B418-922DA10EF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5" y="1979192"/>
            <a:ext cx="3733386" cy="210003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ED0BEF-4C0C-4606-81CD-4E6045167D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12" y="1979192"/>
            <a:ext cx="3516658" cy="2338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0DB8E8-536A-417C-8252-5CB1AA72BC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984" y="4545827"/>
            <a:ext cx="4249271" cy="19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3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00149-5055-4A09-82A4-3C1B262F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Лаборатория политических исследований: приглашенные профессора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4C7ABA-A176-4C21-98AC-F79A7217F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805" y="2123322"/>
            <a:ext cx="4830326" cy="3612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E8C9A-1976-4DB2-A0D8-9EBC5397A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94" y="1835824"/>
            <a:ext cx="5210405" cy="3899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2E0C3-6D3E-43C4-9AD0-0148ACC05ACE}"/>
              </a:ext>
            </a:extLst>
          </p:cNvPr>
          <p:cNvSpPr txBox="1"/>
          <p:nvPr/>
        </p:nvSpPr>
        <p:spPr>
          <a:xfrm>
            <a:off x="623805" y="5828268"/>
            <a:ext cx="478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Овчарова Ольга Геннадиевна, профессор РГГУ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7E9B-C1E0-4726-8105-D35A9E40C900}"/>
              </a:ext>
            </a:extLst>
          </p:cNvPr>
          <p:cNvSpPr txBox="1"/>
          <p:nvPr/>
        </p:nvSpPr>
        <p:spPr>
          <a:xfrm>
            <a:off x="6096000" y="5909449"/>
            <a:ext cx="505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Окунев Игорь Юрьевич, профессор МГИМО, ВШЭ</a:t>
            </a:r>
          </a:p>
        </p:txBody>
      </p:sp>
    </p:spTree>
    <p:extLst>
      <p:ext uri="{BB962C8B-B14F-4D97-AF65-F5344CB8AC3E}">
        <p14:creationId xmlns:p14="http://schemas.microsoft.com/office/powerpoint/2010/main" val="113532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Тверской центр женской истории и гендерных исследований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70019-DEAD-4BF3-BEF1-A7444F454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46" y="2148897"/>
            <a:ext cx="5115021" cy="3836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F80CB3-2ADC-4716-9D1C-82108C0A1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33" y="2007101"/>
            <a:ext cx="5015885" cy="37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4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1AC47-3CE6-4507-BD40-44E9A8AE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Студенческие конференции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4B88C9-E8D1-4202-B2F7-2B9D0E1BB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66" y="2199275"/>
            <a:ext cx="4331029" cy="3248272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6939E8-DE84-4FD4-9E19-0A827838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571" y="2199275"/>
            <a:ext cx="5441042" cy="30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0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56D0E-60F0-4EF9-96DA-886962DB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Российская ассоциация политической науки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C8470-60F9-427F-BA36-3C6EAFBF2E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701" y="1690688"/>
            <a:ext cx="4298575" cy="2865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E619C1-0303-4E34-ADFD-2C71FB1861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41103" y="2912084"/>
            <a:ext cx="4672105" cy="26280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5A12D1-2281-417E-AEBA-2DB1DC8962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31203" y="2891916"/>
            <a:ext cx="4743817" cy="26683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C6C43-C581-4BB0-B4CD-2F1105DF96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65890" y="3083691"/>
            <a:ext cx="3272118" cy="24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2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0034" y="75359"/>
            <a:ext cx="911134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НИУ ВШЭ-СПБ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6A4EA-2749-4F0C-A3C3-18E00BA197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11" y="1690688"/>
            <a:ext cx="3321845" cy="2491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E873DB-508E-4073-8608-52C31F323D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329" y="3173505"/>
            <a:ext cx="4147671" cy="31107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9E8E4D-08B8-4D21-8CCD-B8520A7281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11" y="4558679"/>
            <a:ext cx="4531630" cy="20904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94B2AE-598E-4CB5-9AF7-31D2458546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8109" y="2037416"/>
            <a:ext cx="5091953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D8D93-AEED-4491-8F8B-2E71FD0B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6" y="365125"/>
            <a:ext cx="9183254" cy="11588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Партнеры кафедры: РАНХиГС и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ИСПИ РАН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3348A1-0157-4261-928B-21056D243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93" y="1927203"/>
            <a:ext cx="4665578" cy="3502829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1FBB6-C4E4-447F-B8BF-63CD6743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4" y="1760539"/>
            <a:ext cx="580389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2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297D-8E6B-4C7C-A491-5A84BB4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Все уровни высшего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57F2EB-5C93-4A5F-B205-21261B7031FF}"/>
              </a:ext>
            </a:extLst>
          </p:cNvPr>
          <p:cNvSpPr/>
          <p:nvPr/>
        </p:nvSpPr>
        <p:spPr>
          <a:xfrm>
            <a:off x="452583" y="2309091"/>
            <a:ext cx="3278908" cy="331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41.03.04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184CC2-FDCE-48F4-A3CB-CFE4A7EBAA84}"/>
              </a:ext>
            </a:extLst>
          </p:cNvPr>
          <p:cNvSpPr/>
          <p:nvPr/>
        </p:nvSpPr>
        <p:spPr>
          <a:xfrm>
            <a:off x="4500281" y="2267527"/>
            <a:ext cx="3182471" cy="33169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41.04.04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976622-1CB6-473D-8F30-E73106A62471}"/>
              </a:ext>
            </a:extLst>
          </p:cNvPr>
          <p:cNvSpPr/>
          <p:nvPr/>
        </p:nvSpPr>
        <p:spPr>
          <a:xfrm>
            <a:off x="8451543" y="2196351"/>
            <a:ext cx="3287873" cy="33169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5.5.1. Теория и история политики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5.5.2. Политические институты, процессы, технологии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843B9ED3-6CC9-4597-B73D-FADD5EB301B8}"/>
              </a:ext>
            </a:extLst>
          </p:cNvPr>
          <p:cNvSpPr/>
          <p:nvPr/>
        </p:nvSpPr>
        <p:spPr>
          <a:xfrm>
            <a:off x="3731491" y="3749964"/>
            <a:ext cx="768791" cy="73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0E79FBB-A128-4FEF-940F-2E0CCB2BB5AE}"/>
              </a:ext>
            </a:extLst>
          </p:cNvPr>
          <p:cNvSpPr/>
          <p:nvPr/>
        </p:nvSpPr>
        <p:spPr>
          <a:xfrm>
            <a:off x="7682753" y="3851564"/>
            <a:ext cx="768790" cy="61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4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904" y="365125"/>
            <a:ext cx="10077189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Проекты кафедры политологии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1AA4AFD-28E0-4051-88E5-0FE7CBCB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993" y="2396169"/>
            <a:ext cx="4352925" cy="326469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3BD40A-FD4D-46DB-A667-5B0EB3F81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53" y="2579403"/>
            <a:ext cx="3322608" cy="22191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3DA884-FB13-44B4-AACC-C8481E7C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12" y="1690688"/>
            <a:ext cx="3595745" cy="49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3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702" y="322856"/>
            <a:ext cx="10199298" cy="8339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Конференции/круглые столы кафедры политологии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6D5CC1-E5F6-4D8D-8D62-4E288A7E1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514" y="1673723"/>
            <a:ext cx="4747925" cy="3323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FDBE27-647C-483C-BB84-A6B9C6368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22" y="1936839"/>
            <a:ext cx="4770159" cy="3180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B8955-3AFA-4F62-9A4B-5CE35F01E976}"/>
              </a:ext>
            </a:extLst>
          </p:cNvPr>
          <p:cNvSpPr txBox="1"/>
          <p:nvPr/>
        </p:nvSpPr>
        <p:spPr>
          <a:xfrm>
            <a:off x="738099" y="5306630"/>
            <a:ext cx="409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15.09.2023 Круглый стол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«Итоги Единого дня голосования 2023»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18771-BB38-48C8-BFD3-088157AA56C6}"/>
              </a:ext>
            </a:extLst>
          </p:cNvPr>
          <p:cNvSpPr txBox="1"/>
          <p:nvPr/>
        </p:nvSpPr>
        <p:spPr>
          <a:xfrm>
            <a:off x="5776585" y="5057816"/>
            <a:ext cx="5735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27.04.2023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научная конференция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«Политические горизонты современности: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550-летию путешествия Афанасия Никитина на Восток»</a:t>
            </a:r>
          </a:p>
        </p:txBody>
      </p:sp>
    </p:spTree>
    <p:extLst>
      <p:ext uri="{BB962C8B-B14F-4D97-AF65-F5344CB8AC3E}">
        <p14:creationId xmlns:p14="http://schemas.microsoft.com/office/powerpoint/2010/main" val="327547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Бакалавриат 41.03.04 Политология.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Профиль: Управление политическими процессами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45247"/>
            <a:ext cx="10515600" cy="319731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ЕГЭ:</a:t>
            </a:r>
          </a:p>
          <a:p>
            <a:pPr marL="514350" indent="-514350">
              <a:buAutoNum type="arabicPeriod"/>
            </a:pPr>
            <a:r>
              <a:rPr lang="ru-RU" b="1" dirty="0"/>
              <a:t>русский, </a:t>
            </a:r>
          </a:p>
          <a:p>
            <a:pPr marL="514350" indent="-514350">
              <a:buAutoNum type="arabicPeriod"/>
            </a:pPr>
            <a:r>
              <a:rPr lang="ru-RU" b="1" dirty="0"/>
              <a:t>история, 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1"/>
                </a:solidFill>
              </a:rPr>
              <a:t>обществознание/иностранный язык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Проходной балл (бюджет) 2023: 214 баллов </a:t>
            </a:r>
          </a:p>
        </p:txBody>
      </p:sp>
    </p:spTree>
    <p:extLst>
      <p:ext uri="{BB962C8B-B14F-4D97-AF65-F5344CB8AC3E}">
        <p14:creationId xmlns:p14="http://schemas.microsoft.com/office/powerpoint/2010/main" val="174470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457" y="365124"/>
            <a:ext cx="9438556" cy="12216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Преподаватели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2A52A6-531B-48AB-B7D1-B7B6C6218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191" y="1756772"/>
            <a:ext cx="2512544" cy="1672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0DAE0B-DC4A-4745-B991-D58DE21968CA}"/>
              </a:ext>
            </a:extLst>
          </p:cNvPr>
          <p:cNvSpPr txBox="1"/>
          <p:nvPr/>
        </p:nvSpPr>
        <p:spPr>
          <a:xfrm>
            <a:off x="4205886" y="3667872"/>
            <a:ext cx="343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Козлова Наталия Николаевна,</a:t>
            </a:r>
          </a:p>
          <a:p>
            <a:r>
              <a:rPr lang="ru-RU" dirty="0"/>
              <a:t>доктор политических наук, заведующая кафедрой политологии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AA3B7-28DE-427A-B3FE-9F6F4709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9933"/>
            <a:ext cx="1876095" cy="2454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0DC8D-EC2B-4B9F-8D6C-4D7A00723A0A}"/>
              </a:ext>
            </a:extLst>
          </p:cNvPr>
          <p:cNvSpPr txBox="1"/>
          <p:nvPr/>
        </p:nvSpPr>
        <p:spPr>
          <a:xfrm>
            <a:off x="406400" y="4608945"/>
            <a:ext cx="328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Гавриков Виктор Прокофьевич,</a:t>
            </a:r>
          </a:p>
          <a:p>
            <a:r>
              <a:rPr lang="ru-RU" dirty="0"/>
              <a:t>кандидат исторических наук, профессор кафедры политологии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BEE374-D6CE-45C5-9002-E1225F962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891" y="1859498"/>
            <a:ext cx="2453853" cy="3116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E4F936-03D5-4C06-9641-F2CA0D8BA9B0}"/>
              </a:ext>
            </a:extLst>
          </p:cNvPr>
          <p:cNvSpPr txBox="1"/>
          <p:nvPr/>
        </p:nvSpPr>
        <p:spPr>
          <a:xfrm>
            <a:off x="8264741" y="5287506"/>
            <a:ext cx="3334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Успенская Валентина Ивановна,</a:t>
            </a:r>
          </a:p>
          <a:p>
            <a:r>
              <a:rPr lang="ru-RU" dirty="0"/>
              <a:t>кандидат философских наук, </a:t>
            </a:r>
          </a:p>
          <a:p>
            <a:r>
              <a:rPr lang="ru-RU" dirty="0"/>
              <a:t>доцент кафедры политологии</a:t>
            </a:r>
          </a:p>
        </p:txBody>
      </p:sp>
    </p:spTree>
    <p:extLst>
      <p:ext uri="{BB962C8B-B14F-4D97-AF65-F5344CB8AC3E}">
        <p14:creationId xmlns:p14="http://schemas.microsoft.com/office/powerpoint/2010/main" val="85191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BDA03-834F-4BDC-AF26-03EB5354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56" y="365125"/>
            <a:ext cx="8417193" cy="86868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Преподаватели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B2C051-CACA-4169-9388-4240F163A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706" y="1809101"/>
            <a:ext cx="2642826" cy="2642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E1A633-4F09-4051-A2E2-630982FB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41" y="1535821"/>
            <a:ext cx="2310318" cy="3786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A5B9CF-19EE-4830-A890-BE7785D8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708" y="733461"/>
            <a:ext cx="1781672" cy="4794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4DB321-F836-48F9-AC04-97BBC3E84E02}"/>
              </a:ext>
            </a:extLst>
          </p:cNvPr>
          <p:cNvSpPr txBox="1"/>
          <p:nvPr/>
        </p:nvSpPr>
        <p:spPr>
          <a:xfrm>
            <a:off x="507703" y="4881236"/>
            <a:ext cx="3200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Чалов Илья Витальевич,</a:t>
            </a:r>
          </a:p>
          <a:p>
            <a:r>
              <a:rPr lang="ru-RU" dirty="0"/>
              <a:t>кандидат философских наук, доцент кафедры политологии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E92199-9C34-4994-9E1D-0B9FDE29A50E}"/>
              </a:ext>
            </a:extLst>
          </p:cNvPr>
          <p:cNvSpPr txBox="1"/>
          <p:nvPr/>
        </p:nvSpPr>
        <p:spPr>
          <a:xfrm>
            <a:off x="4661390" y="5447503"/>
            <a:ext cx="3822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Бутузова</a:t>
            </a:r>
            <a:r>
              <a:rPr lang="ru-RU" dirty="0"/>
              <a:t> Ирина Владимировна,</a:t>
            </a:r>
          </a:p>
          <a:p>
            <a:r>
              <a:rPr lang="ru-RU" dirty="0"/>
              <a:t>кандидат философских наук, </a:t>
            </a:r>
          </a:p>
          <a:p>
            <a:r>
              <a:rPr lang="ru-RU" dirty="0"/>
              <a:t>доцент кафедры политологии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D7679-3EE1-4F56-A89C-75C20F76DF74}"/>
              </a:ext>
            </a:extLst>
          </p:cNvPr>
          <p:cNvSpPr txBox="1"/>
          <p:nvPr/>
        </p:nvSpPr>
        <p:spPr>
          <a:xfrm>
            <a:off x="8653526" y="5523737"/>
            <a:ext cx="338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Рассадин Сергей Валентинович,</a:t>
            </a:r>
          </a:p>
          <a:p>
            <a:r>
              <a:rPr lang="ru-RU" dirty="0"/>
              <a:t>кандидат философских наук, доцент кафедры политологии</a:t>
            </a:r>
          </a:p>
        </p:txBody>
      </p:sp>
    </p:spTree>
    <p:extLst>
      <p:ext uri="{BB962C8B-B14F-4D97-AF65-F5344CB8AC3E}">
        <p14:creationId xmlns:p14="http://schemas.microsoft.com/office/powerpoint/2010/main" val="192562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96AA3-99D6-446F-ACE9-7E2D7FDC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Базы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практик для студентов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FA09AB6-2276-41A5-B9B0-B2F6CB738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616006"/>
              </p:ext>
            </p:extLst>
          </p:nvPr>
        </p:nvGraphicFramePr>
        <p:xfrm>
          <a:off x="444674" y="1847263"/>
          <a:ext cx="11120329" cy="44053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120329">
                  <a:extLst>
                    <a:ext uri="{9D8B030D-6E8A-4147-A177-3AD203B41FA5}">
                      <a16:colId xmlns:a16="http://schemas.microsoft.com/office/drawing/2014/main" val="3008058988"/>
                    </a:ext>
                  </a:extLst>
                </a:gridCol>
              </a:tblGrid>
              <a:tr h="550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Правительство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62822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Законодательное Собрание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880218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орган Уполномоченный по правам человека в Тверской области и его аппарат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612870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орган Уполномоченный по правам предпринимателей в Тверской области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1094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Тверская городская Дума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784384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ГАУ РИА «Верхневолжье»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835453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Политические партии («Единая Россия», КПРФ, ЛДПР, Новые люди)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5193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Избирательная комиссия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8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230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39BF6-81C7-4E1C-A0B6-32241B8A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528" y="365126"/>
            <a:ext cx="9340272" cy="7894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Выпускники: государственная служба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3E6830-36E1-4212-A143-07BCF8F6E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1" y="1727632"/>
            <a:ext cx="2650344" cy="3537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C74A6-95BB-4465-ABBE-4607E8FA6E83}"/>
              </a:ext>
            </a:extLst>
          </p:cNvPr>
          <p:cNvSpPr txBox="1"/>
          <p:nvPr/>
        </p:nvSpPr>
        <p:spPr>
          <a:xfrm>
            <a:off x="285696" y="5292545"/>
            <a:ext cx="3250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Александров Андрей Александрович</a:t>
            </a:r>
          </a:p>
          <a:p>
            <a:r>
              <a:rPr lang="ru-RU" dirty="0"/>
              <a:t>Министр региональной политики Тверской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C23E86-5D40-4A6A-BEBA-F8F767A0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37" y="1250567"/>
            <a:ext cx="2556720" cy="3746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41525-C008-4712-8F2C-3F5B4F8CD0DB}"/>
              </a:ext>
            </a:extLst>
          </p:cNvPr>
          <p:cNvSpPr txBox="1"/>
          <p:nvPr/>
        </p:nvSpPr>
        <p:spPr>
          <a:xfrm>
            <a:off x="7981971" y="5264727"/>
            <a:ext cx="374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Панцхава</a:t>
            </a:r>
            <a:r>
              <a:rPr lang="ru-RU" dirty="0"/>
              <a:t> Георгий </a:t>
            </a:r>
            <a:r>
              <a:rPr lang="ru-RU" dirty="0" err="1"/>
              <a:t>Елгуджович</a:t>
            </a:r>
            <a:endParaRPr lang="ru-RU" dirty="0"/>
          </a:p>
          <a:p>
            <a:r>
              <a:rPr lang="ru-RU" dirty="0"/>
              <a:t>Заместитель главы администрации</a:t>
            </a:r>
          </a:p>
          <a:p>
            <a:r>
              <a:rPr lang="ru-RU" dirty="0"/>
              <a:t>Пролетарского района Тверской области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C1F36E-B214-4465-80D6-D65F21F73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31" y="1154546"/>
            <a:ext cx="1950889" cy="3682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7D121-6B42-44F6-87BE-F091DA64CE45}"/>
              </a:ext>
            </a:extLst>
          </p:cNvPr>
          <p:cNvSpPr txBox="1"/>
          <p:nvPr/>
        </p:nvSpPr>
        <p:spPr>
          <a:xfrm>
            <a:off x="3962399" y="4996873"/>
            <a:ext cx="3168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Панца</a:t>
            </a:r>
            <a:r>
              <a:rPr lang="ru-RU" dirty="0"/>
              <a:t> Роман Андреевич, руководитель сектора </a:t>
            </a:r>
          </a:p>
          <a:p>
            <a:r>
              <a:rPr lang="ru-RU" dirty="0"/>
              <a:t>Патриотического воспитания </a:t>
            </a:r>
          </a:p>
          <a:p>
            <a:r>
              <a:rPr lang="ru-RU" dirty="0"/>
              <a:t>Министерства молодежной политики Тверской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337260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A4A63-C03C-4424-BE72-C897ABC2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56" y="365125"/>
            <a:ext cx="9145980" cy="111269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Выпускники: политические партии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3F1F71-D0B4-44AB-8037-0AAD28BDA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874" y="1329375"/>
            <a:ext cx="2739099" cy="410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6A916-63E9-4E95-B967-D5AA5F891487}"/>
              </a:ext>
            </a:extLst>
          </p:cNvPr>
          <p:cNvSpPr txBox="1"/>
          <p:nvPr/>
        </p:nvSpPr>
        <p:spPr>
          <a:xfrm>
            <a:off x="7225052" y="5572640"/>
            <a:ext cx="369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Соколов Владислав Владиславович, </a:t>
            </a:r>
            <a:r>
              <a:rPr lang="ru-RU" dirty="0" err="1"/>
              <a:t>политконсультант</a:t>
            </a:r>
            <a:r>
              <a:rPr lang="ru-RU" dirty="0"/>
              <a:t> ЛДПР (Москва)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2F4022-7915-4A3F-B6E5-85B9F2DC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94" y="1615436"/>
            <a:ext cx="2409680" cy="344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245D3-D02E-44D4-BAEE-4AA2711C572A}"/>
              </a:ext>
            </a:extLst>
          </p:cNvPr>
          <p:cNvSpPr txBox="1"/>
          <p:nvPr/>
        </p:nvSpPr>
        <p:spPr>
          <a:xfrm>
            <a:off x="1357745" y="5057836"/>
            <a:ext cx="369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Шишков Сергей Викторович,</a:t>
            </a:r>
          </a:p>
          <a:p>
            <a:r>
              <a:rPr lang="ru-RU" dirty="0"/>
              <a:t>Член комитета КПРФ Тверской области, депутат Тверской городской Думы (2008–2022)</a:t>
            </a:r>
          </a:p>
        </p:txBody>
      </p:sp>
    </p:spTree>
    <p:extLst>
      <p:ext uri="{BB962C8B-B14F-4D97-AF65-F5344CB8AC3E}">
        <p14:creationId xmlns:p14="http://schemas.microsoft.com/office/powerpoint/2010/main" val="314523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D7AE3-F66E-4E6E-B664-B8F08B6D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Выпускники: политический консалтинг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86AAEB-CC69-40AF-8993-BCB6D042B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513" y="2373745"/>
            <a:ext cx="4727574" cy="296270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B3B7B5-CEC1-45E7-B007-CE23DAC6F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13" y="2438616"/>
            <a:ext cx="4856513" cy="2832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F0FC94-7C7C-5F1E-3112-B95780D1CD9F}"/>
              </a:ext>
            </a:extLst>
          </p:cNvPr>
          <p:cNvSpPr txBox="1"/>
          <p:nvPr/>
        </p:nvSpPr>
        <p:spPr>
          <a:xfrm>
            <a:off x="1691014" y="5715049"/>
            <a:ext cx="8348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Артемий Введенский и Вадим </a:t>
            </a:r>
            <a:r>
              <a:rPr lang="ru-RU" sz="2000" dirty="0" err="1">
                <a:solidFill>
                  <a:srgbClr val="FF0000"/>
                </a:solidFill>
              </a:rPr>
              <a:t>Калтайс</a:t>
            </a:r>
            <a:r>
              <a:rPr lang="ru-RU" sz="2000" dirty="0">
                <a:solidFill>
                  <a:srgbClr val="FF0000"/>
                </a:solidFill>
              </a:rPr>
              <a:t> создали агентство: Русское поле</a:t>
            </a:r>
          </a:p>
        </p:txBody>
      </p:sp>
    </p:spTree>
    <p:extLst>
      <p:ext uri="{BB962C8B-B14F-4D97-AF65-F5344CB8AC3E}">
        <p14:creationId xmlns:p14="http://schemas.microsoft.com/office/powerpoint/2010/main" val="2430497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442</Words>
  <Application>Microsoft Office PowerPoint</Application>
  <PresentationFormat>Широкоэкранный</PresentationFormat>
  <Paragraphs>91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Montserrat</vt:lpstr>
      <vt:lpstr>Times New Roman</vt:lpstr>
      <vt:lpstr>Тема Office</vt:lpstr>
      <vt:lpstr>ПОЛИТОЛОГИЯ</vt:lpstr>
      <vt:lpstr>Все уровни высшего образования</vt:lpstr>
      <vt:lpstr>Бакалавриат 41.03.04 Политология.  Профиль: Управление политическими процессами</vt:lpstr>
      <vt:lpstr>Преподаватели</vt:lpstr>
      <vt:lpstr>Преподаватели</vt:lpstr>
      <vt:lpstr>Базы практик для студентов</vt:lpstr>
      <vt:lpstr>Выпускники: государственная служба</vt:lpstr>
      <vt:lpstr>Выпускники: политические партии</vt:lpstr>
      <vt:lpstr>Выпускники: политический консалтинг</vt:lpstr>
      <vt:lpstr>Выпускники кафедры: исследовательская деятельность Ажене Абонго Машоод Жакоб (аспирант из Ганы)</vt:lpstr>
      <vt:lpstr>Работодатели кафедры </vt:lpstr>
      <vt:lpstr>Работодатели кафедры</vt:lpstr>
      <vt:lpstr>Экскурсии: Государственная Дума ФС РФ,  Совет Федерации ФС РФ,  Законодательное Собрание Тверской области </vt:lpstr>
      <vt:lpstr>Лаборатория политических исследований: приглашенные профессора</vt:lpstr>
      <vt:lpstr>Тверской центр женской истории и гендерных исследований</vt:lpstr>
      <vt:lpstr>Студенческие конференции</vt:lpstr>
      <vt:lpstr>Российская ассоциация политической науки</vt:lpstr>
      <vt:lpstr>НИУ ВШЭ-СПБ</vt:lpstr>
      <vt:lpstr>Партнеры кафедры: РАНХиГС и  ИСПИ РАН</vt:lpstr>
      <vt:lpstr>Проекты кафедры политологии</vt:lpstr>
      <vt:lpstr>Конференции/круглые столы кафедры политологии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Кравченко</dc:creator>
  <cp:lastModifiedBy>Васин Евгений Александрович</cp:lastModifiedBy>
  <cp:revision>78</cp:revision>
  <dcterms:created xsi:type="dcterms:W3CDTF">2020-02-13T08:15:29Z</dcterms:created>
  <dcterms:modified xsi:type="dcterms:W3CDTF">2024-01-18T06:49:34Z</dcterms:modified>
</cp:coreProperties>
</file>