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22" r:id="rId5"/>
    <p:sldId id="323" r:id="rId6"/>
    <p:sldId id="324" r:id="rId7"/>
    <p:sldId id="326" r:id="rId8"/>
    <p:sldId id="325" r:id="rId9"/>
    <p:sldId id="320" r:id="rId10"/>
    <p:sldId id="327" r:id="rId11"/>
    <p:sldId id="328" r:id="rId12"/>
    <p:sldId id="331" r:id="rId13"/>
    <p:sldId id="329" r:id="rId14"/>
    <p:sldId id="330" r:id="rId15"/>
    <p:sldId id="333" r:id="rId16"/>
    <p:sldId id="332" r:id="rId17"/>
    <p:sldId id="316" r:id="rId18"/>
    <p:sldId id="335" r:id="rId19"/>
    <p:sldId id="310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856" y="52"/>
      </p:cViewPr>
      <p:guideLst/>
    </p:cSldViewPr>
  </p:slideViewPr>
  <p:outlineViewPr>
    <p:cViewPr>
      <p:scale>
        <a:sx n="33" d="100"/>
        <a:sy n="33" d="100"/>
      </p:scale>
      <p:origin x="0" y="-7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3984" y="1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18-35 лет</c:v>
                </c:pt>
                <c:pt idx="1">
                  <c:v>36-45 лет</c:v>
                </c:pt>
                <c:pt idx="2">
                  <c:v>46-58 лет</c:v>
                </c:pt>
                <c:pt idx="3">
                  <c:v>59-63 лет</c:v>
                </c:pt>
                <c:pt idx="4">
                  <c:v>63 лет и старше</c:v>
                </c:pt>
                <c:pt idx="5">
                  <c:v>Средний возраст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8725</c:v>
                </c:pt>
                <c:pt idx="1">
                  <c:v>4690</c:v>
                </c:pt>
                <c:pt idx="2">
                  <c:v>4768</c:v>
                </c:pt>
                <c:pt idx="3">
                  <c:v>908</c:v>
                </c:pt>
                <c:pt idx="4">
                  <c:v>28</c:v>
                </c:pt>
                <c:pt idx="5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8-40E0-8F6E-BE6FE62F6D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18-35 лет</c:v>
                </c:pt>
                <c:pt idx="1">
                  <c:v>36-45 лет</c:v>
                </c:pt>
                <c:pt idx="2">
                  <c:v>46-58 лет</c:v>
                </c:pt>
                <c:pt idx="3">
                  <c:v>59-63 лет</c:v>
                </c:pt>
                <c:pt idx="4">
                  <c:v>63 лет и старше</c:v>
                </c:pt>
                <c:pt idx="5">
                  <c:v>Средний возраст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6"/>
                <c:pt idx="0">
                  <c:v>8437</c:v>
                </c:pt>
                <c:pt idx="1">
                  <c:v>4356</c:v>
                </c:pt>
                <c:pt idx="2">
                  <c:v>4557</c:v>
                </c:pt>
                <c:pt idx="3">
                  <c:v>1124</c:v>
                </c:pt>
                <c:pt idx="4">
                  <c:v>43</c:v>
                </c:pt>
                <c:pt idx="5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8-40E0-8F6E-BE6FE62F6D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18-35 лет</c:v>
                </c:pt>
                <c:pt idx="1">
                  <c:v>36-45 лет</c:v>
                </c:pt>
                <c:pt idx="2">
                  <c:v>46-58 лет</c:v>
                </c:pt>
                <c:pt idx="3">
                  <c:v>59-63 лет</c:v>
                </c:pt>
                <c:pt idx="4">
                  <c:v>63 лет и старше</c:v>
                </c:pt>
                <c:pt idx="5">
                  <c:v>Средний возраст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6"/>
                <c:pt idx="0">
                  <c:v>9095</c:v>
                </c:pt>
                <c:pt idx="1">
                  <c:v>4890</c:v>
                </c:pt>
                <c:pt idx="2">
                  <c:v>4269</c:v>
                </c:pt>
                <c:pt idx="3">
                  <c:v>921</c:v>
                </c:pt>
                <c:pt idx="4">
                  <c:v>35</c:v>
                </c:pt>
                <c:pt idx="5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98-40E0-8F6E-BE6FE62F6D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18-35 лет</c:v>
                </c:pt>
                <c:pt idx="1">
                  <c:v>36-45 лет</c:v>
                </c:pt>
                <c:pt idx="2">
                  <c:v>46-58 лет</c:v>
                </c:pt>
                <c:pt idx="3">
                  <c:v>59-63 лет</c:v>
                </c:pt>
                <c:pt idx="4">
                  <c:v>63 лет и старше</c:v>
                </c:pt>
                <c:pt idx="5">
                  <c:v>Средний возраст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6"/>
                <c:pt idx="0">
                  <c:v>9128</c:v>
                </c:pt>
                <c:pt idx="1">
                  <c:v>4793</c:v>
                </c:pt>
                <c:pt idx="2">
                  <c:v>3954</c:v>
                </c:pt>
                <c:pt idx="3">
                  <c:v>786</c:v>
                </c:pt>
                <c:pt idx="4">
                  <c:v>40</c:v>
                </c:pt>
                <c:pt idx="5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98-40E0-8F6E-BE6FE62F6D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18-35 лет</c:v>
                </c:pt>
                <c:pt idx="1">
                  <c:v>36-45 лет</c:v>
                </c:pt>
                <c:pt idx="2">
                  <c:v>46-58 лет</c:v>
                </c:pt>
                <c:pt idx="3">
                  <c:v>59-63 лет</c:v>
                </c:pt>
                <c:pt idx="4">
                  <c:v>63 лет и старше</c:v>
                </c:pt>
                <c:pt idx="5">
                  <c:v>Средний возраст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6"/>
                <c:pt idx="0">
                  <c:v>9160</c:v>
                </c:pt>
                <c:pt idx="1">
                  <c:v>4819</c:v>
                </c:pt>
                <c:pt idx="2">
                  <c:v>3770</c:v>
                </c:pt>
                <c:pt idx="3">
                  <c:v>777</c:v>
                </c:pt>
                <c:pt idx="4">
                  <c:v>23</c:v>
                </c:pt>
                <c:pt idx="5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98-40E0-8F6E-BE6FE62F6D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45686544"/>
        <c:axId val="245687104"/>
      </c:barChart>
      <c:catAx>
        <c:axId val="24568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687104"/>
        <c:crosses val="autoZero"/>
        <c:auto val="1"/>
        <c:lblAlgn val="ctr"/>
        <c:lblOffset val="100"/>
        <c:noMultiLvlLbl val="0"/>
      </c:catAx>
      <c:valAx>
        <c:axId val="2456871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45686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E256A-8E77-4D59-AC3F-5310E4F6816F}" type="doc">
      <dgm:prSet loTypeId="urn:microsoft.com/office/officeart/2005/8/layout/process4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5393ACB-D4F6-4F56-9CEE-C88FE0DA3DC9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государственной кадровой политики Республики Таджикистан, утверждённая Указом Президента Республики Таджикистан </a:t>
          </a:r>
        </a:p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 31 декабря 2008 года, №582</a:t>
          </a:r>
        </a:p>
      </dgm:t>
    </dgm:pt>
    <dgm:pt modelId="{709F0EE4-A311-4EEF-82DA-B61EB203465E}" type="parTrans" cxnId="{3C9175F3-4961-4BDB-AD31-C2178BFE29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D999F-5EF1-4DFB-AB24-63E25C475044}" type="sibTrans" cxnId="{3C9175F3-4961-4BDB-AD31-C2178BFE29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E5D45D-3192-478D-B93F-9D7EF3C2A59C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Таджикистан</a:t>
          </a:r>
        </a:p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«О государственной службе». </a:t>
          </a:r>
        </a:p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 05.03. 2007г., №233</a:t>
          </a:r>
        </a:p>
      </dgm:t>
    </dgm:pt>
    <dgm:pt modelId="{B9BD3452-66FF-4C54-9C9E-CD981E13B805}" type="parTrans" cxnId="{3F15E10C-F7DD-418C-B6AA-B2F269C7A1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91EB4-389B-4936-B60F-F808B9478E6B}" type="sibTrans" cxnId="{3F15E10C-F7DD-418C-B6AA-B2F269C7A1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988069-3731-4F97-BCE3-7981C9626346}">
      <dgm:prSet phldrT="[Текст]" custT="1"/>
      <dgm:spPr/>
      <dgm:t>
        <a:bodyPr/>
        <a:lstStyle/>
        <a:p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Таджикистан</a:t>
          </a:r>
        </a:p>
        <a:p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«О борьбе с коррупцией» от  25.07.2005 г., № 100</a:t>
          </a:r>
        </a:p>
      </dgm:t>
    </dgm:pt>
    <dgm:pt modelId="{68C09279-A0C5-4AAD-931C-E1EB025654DC}" type="parTrans" cxnId="{DAC5E334-3E3A-4FEE-95EB-DDFC7E384A5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0F873-A55B-460F-ABEA-4F91133F90D1}" type="sibTrans" cxnId="{DAC5E334-3E3A-4FEE-95EB-DDFC7E384A5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C736F-C565-47E8-9A44-004656D56824}" type="pres">
      <dgm:prSet presAssocID="{F96E256A-8E77-4D59-AC3F-5310E4F6816F}" presName="Name0" presStyleCnt="0">
        <dgm:presLayoutVars>
          <dgm:dir/>
          <dgm:animLvl val="lvl"/>
          <dgm:resizeHandles val="exact"/>
        </dgm:presLayoutVars>
      </dgm:prSet>
      <dgm:spPr/>
    </dgm:pt>
    <dgm:pt modelId="{3DC85FB4-5055-423D-949C-A8D5F8C3E235}" type="pres">
      <dgm:prSet presAssocID="{34988069-3731-4F97-BCE3-7981C9626346}" presName="boxAndChildren" presStyleCnt="0"/>
      <dgm:spPr/>
    </dgm:pt>
    <dgm:pt modelId="{BEC1ABB6-CE60-4299-9C47-984FF91B38FC}" type="pres">
      <dgm:prSet presAssocID="{34988069-3731-4F97-BCE3-7981C9626346}" presName="parentTextBox" presStyleLbl="node1" presStyleIdx="0" presStyleCnt="3"/>
      <dgm:spPr/>
    </dgm:pt>
    <dgm:pt modelId="{AA80F159-6C1D-4274-BE59-692072056C64}" type="pres">
      <dgm:prSet presAssocID="{BD391EB4-389B-4936-B60F-F808B9478E6B}" presName="sp" presStyleCnt="0"/>
      <dgm:spPr/>
    </dgm:pt>
    <dgm:pt modelId="{5D511358-B5C6-40D8-A276-F743C9747955}" type="pres">
      <dgm:prSet presAssocID="{5AE5D45D-3192-478D-B93F-9D7EF3C2A59C}" presName="arrowAndChildren" presStyleCnt="0"/>
      <dgm:spPr/>
    </dgm:pt>
    <dgm:pt modelId="{AD6AE222-644A-4CEB-B8D7-555515034DEF}" type="pres">
      <dgm:prSet presAssocID="{5AE5D45D-3192-478D-B93F-9D7EF3C2A59C}" presName="parentTextArrow" presStyleLbl="node1" presStyleIdx="1" presStyleCnt="3"/>
      <dgm:spPr/>
    </dgm:pt>
    <dgm:pt modelId="{CA843113-C306-46D3-A63C-63E97044B3C7}" type="pres">
      <dgm:prSet presAssocID="{433D999F-5EF1-4DFB-AB24-63E25C475044}" presName="sp" presStyleCnt="0"/>
      <dgm:spPr/>
    </dgm:pt>
    <dgm:pt modelId="{AA79D1E9-FEEB-48B3-8DFC-8F70A18ED20F}" type="pres">
      <dgm:prSet presAssocID="{85393ACB-D4F6-4F56-9CEE-C88FE0DA3DC9}" presName="arrowAndChildren" presStyleCnt="0"/>
      <dgm:spPr/>
    </dgm:pt>
    <dgm:pt modelId="{827E8E1B-A247-4386-868C-4029739D49BA}" type="pres">
      <dgm:prSet presAssocID="{85393ACB-D4F6-4F56-9CEE-C88FE0DA3DC9}" presName="parentTextArrow" presStyleLbl="node1" presStyleIdx="2" presStyleCnt="3" custLinFactNeighborX="-3470" custLinFactNeighborY="-8986"/>
      <dgm:spPr/>
    </dgm:pt>
  </dgm:ptLst>
  <dgm:cxnLst>
    <dgm:cxn modelId="{3F15E10C-F7DD-418C-B6AA-B2F269C7A1E5}" srcId="{F96E256A-8E77-4D59-AC3F-5310E4F6816F}" destId="{5AE5D45D-3192-478D-B93F-9D7EF3C2A59C}" srcOrd="1" destOrd="0" parTransId="{B9BD3452-66FF-4C54-9C9E-CD981E13B805}" sibTransId="{BD391EB4-389B-4936-B60F-F808B9478E6B}"/>
    <dgm:cxn modelId="{DAC5E334-3E3A-4FEE-95EB-DDFC7E384A5B}" srcId="{F96E256A-8E77-4D59-AC3F-5310E4F6816F}" destId="{34988069-3731-4F97-BCE3-7981C9626346}" srcOrd="2" destOrd="0" parTransId="{68C09279-A0C5-4AAD-931C-E1EB025654DC}" sibTransId="{DB30F873-A55B-460F-ABEA-4F91133F90D1}"/>
    <dgm:cxn modelId="{0C86A23A-5A2C-42CA-94D6-6B187CF06763}" type="presOf" srcId="{34988069-3731-4F97-BCE3-7981C9626346}" destId="{BEC1ABB6-CE60-4299-9C47-984FF91B38FC}" srcOrd="0" destOrd="0" presId="urn:microsoft.com/office/officeart/2005/8/layout/process4"/>
    <dgm:cxn modelId="{93F51A4A-E205-461A-B397-68FF99269D0B}" type="presOf" srcId="{F96E256A-8E77-4D59-AC3F-5310E4F6816F}" destId="{519C736F-C565-47E8-9A44-004656D56824}" srcOrd="0" destOrd="0" presId="urn:microsoft.com/office/officeart/2005/8/layout/process4"/>
    <dgm:cxn modelId="{8D8ECC8F-78D5-41B1-BE27-D8998CFA6C58}" type="presOf" srcId="{85393ACB-D4F6-4F56-9CEE-C88FE0DA3DC9}" destId="{827E8E1B-A247-4386-868C-4029739D49BA}" srcOrd="0" destOrd="0" presId="urn:microsoft.com/office/officeart/2005/8/layout/process4"/>
    <dgm:cxn modelId="{62B9E19E-4998-4E6B-85A3-8771F07F0FFD}" type="presOf" srcId="{5AE5D45D-3192-478D-B93F-9D7EF3C2A59C}" destId="{AD6AE222-644A-4CEB-B8D7-555515034DEF}" srcOrd="0" destOrd="0" presId="urn:microsoft.com/office/officeart/2005/8/layout/process4"/>
    <dgm:cxn modelId="{3C9175F3-4961-4BDB-AD31-C2178BFE296D}" srcId="{F96E256A-8E77-4D59-AC3F-5310E4F6816F}" destId="{85393ACB-D4F6-4F56-9CEE-C88FE0DA3DC9}" srcOrd="0" destOrd="0" parTransId="{709F0EE4-A311-4EEF-82DA-B61EB203465E}" sibTransId="{433D999F-5EF1-4DFB-AB24-63E25C475044}"/>
    <dgm:cxn modelId="{5669B0FA-103A-46B0-B975-A0990F22E19E}" type="presParOf" srcId="{519C736F-C565-47E8-9A44-004656D56824}" destId="{3DC85FB4-5055-423D-949C-A8D5F8C3E235}" srcOrd="0" destOrd="0" presId="urn:microsoft.com/office/officeart/2005/8/layout/process4"/>
    <dgm:cxn modelId="{C5B13D5C-44F6-4B95-9D7B-AECD6E44ECCC}" type="presParOf" srcId="{3DC85FB4-5055-423D-949C-A8D5F8C3E235}" destId="{BEC1ABB6-CE60-4299-9C47-984FF91B38FC}" srcOrd="0" destOrd="0" presId="urn:microsoft.com/office/officeart/2005/8/layout/process4"/>
    <dgm:cxn modelId="{CFD9F886-FC85-4F92-9398-EC53EA716115}" type="presParOf" srcId="{519C736F-C565-47E8-9A44-004656D56824}" destId="{AA80F159-6C1D-4274-BE59-692072056C64}" srcOrd="1" destOrd="0" presId="urn:microsoft.com/office/officeart/2005/8/layout/process4"/>
    <dgm:cxn modelId="{95871B0A-3223-4635-A799-16E86458B00B}" type="presParOf" srcId="{519C736F-C565-47E8-9A44-004656D56824}" destId="{5D511358-B5C6-40D8-A276-F743C9747955}" srcOrd="2" destOrd="0" presId="urn:microsoft.com/office/officeart/2005/8/layout/process4"/>
    <dgm:cxn modelId="{8E4FEE29-D2A0-4188-B6D6-6374417480AB}" type="presParOf" srcId="{5D511358-B5C6-40D8-A276-F743C9747955}" destId="{AD6AE222-644A-4CEB-B8D7-555515034DEF}" srcOrd="0" destOrd="0" presId="urn:microsoft.com/office/officeart/2005/8/layout/process4"/>
    <dgm:cxn modelId="{0205F303-03C0-486A-B468-265EE7CF95D5}" type="presParOf" srcId="{519C736F-C565-47E8-9A44-004656D56824}" destId="{CA843113-C306-46D3-A63C-63E97044B3C7}" srcOrd="3" destOrd="0" presId="urn:microsoft.com/office/officeart/2005/8/layout/process4"/>
    <dgm:cxn modelId="{BDB3BC2D-096F-432B-93F3-89C9D33D4F12}" type="presParOf" srcId="{519C736F-C565-47E8-9A44-004656D56824}" destId="{AA79D1E9-FEEB-48B3-8DFC-8F70A18ED20F}" srcOrd="4" destOrd="0" presId="urn:microsoft.com/office/officeart/2005/8/layout/process4"/>
    <dgm:cxn modelId="{A27810F1-5A99-42A9-BFED-4DC9DD722880}" type="presParOf" srcId="{AA79D1E9-FEEB-48B3-8DFC-8F70A18ED20F}" destId="{827E8E1B-A247-4386-868C-4029739D49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1ABB6-CE60-4299-9C47-984FF91B38FC}">
      <dsp:nvSpPr>
        <dsp:cNvPr id="0" name=""/>
        <dsp:cNvSpPr/>
      </dsp:nvSpPr>
      <dsp:spPr>
        <a:xfrm>
          <a:off x="0" y="3777141"/>
          <a:ext cx="9372599" cy="1239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Таджикистан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«О борьбе с коррупцией» от  25.07.2005 г., № 100</a:t>
          </a:r>
        </a:p>
      </dsp:txBody>
      <dsp:txXfrm>
        <a:off x="0" y="3777141"/>
        <a:ext cx="9372599" cy="1239742"/>
      </dsp:txXfrm>
    </dsp:sp>
    <dsp:sp modelId="{AD6AE222-644A-4CEB-B8D7-555515034DEF}">
      <dsp:nvSpPr>
        <dsp:cNvPr id="0" name=""/>
        <dsp:cNvSpPr/>
      </dsp:nvSpPr>
      <dsp:spPr>
        <a:xfrm rot="10800000">
          <a:off x="0" y="1889014"/>
          <a:ext cx="9372599" cy="19067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Республики Таджикистан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«О государственной службе».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05.03. 2007г., №233</a:t>
          </a:r>
        </a:p>
      </dsp:txBody>
      <dsp:txXfrm rot="10800000">
        <a:off x="0" y="1889014"/>
        <a:ext cx="9372599" cy="1238931"/>
      </dsp:txXfrm>
    </dsp:sp>
    <dsp:sp modelId="{827E8E1B-A247-4386-868C-4029739D49BA}">
      <dsp:nvSpPr>
        <dsp:cNvPr id="0" name=""/>
        <dsp:cNvSpPr/>
      </dsp:nvSpPr>
      <dsp:spPr>
        <a:xfrm rot="10800000">
          <a:off x="0" y="0"/>
          <a:ext cx="9372599" cy="19067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государственной кадровой политики Республики Таджикистан, утверждённая Указом Президента Республики Таджикистан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31 декабря 2008 года, №582</a:t>
          </a:r>
        </a:p>
      </dsp:txBody>
      <dsp:txXfrm rot="10800000">
        <a:off x="0" y="0"/>
        <a:ext cx="9372599" cy="1238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80FF41-E2DE-4242-BF87-66A2945F926A}" type="datetime1">
              <a:rPr lang="ru-RU" smtClean="0"/>
              <a:t>25.03.2024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0AC623C-86E0-4A85-83FB-F4A716956F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C8B0-4446-4B66-BE77-1D21AA75237E}" type="datetime1">
              <a:rPr lang="ru-RU" smtClean="0"/>
              <a:pPr/>
              <a:t>25.03.2024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37D7554-D10C-4E29-B8E6-BB7111FA614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163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73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48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17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32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20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79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389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0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51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17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771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98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B5E70F-EF03-B535-2505-BC971E3BC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794424E-93DD-A404-D05E-EF6030A7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3A3B6B-5129-A46A-A20C-5D7BC706C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5" y="690511"/>
            <a:ext cx="5185821" cy="5253089"/>
          </a:xfrm>
        </p:spPr>
        <p:txBody>
          <a:bodyPr rtlCol="0"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78455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содержимое и таблица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68814" y="2057400"/>
            <a:ext cx="3091027" cy="3867538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4" name="Заполнитель таблицы 13">
            <a:extLst>
              <a:ext uri="{FF2B5EF4-FFF2-40B4-BE49-F238E27FC236}">
                <a16:creationId xmlns:a16="http://schemas.microsoft.com/office/drawing/2014/main" id="{EA708189-1532-1BDD-104F-4D8556146CEE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5097463" y="2051976"/>
            <a:ext cx="6180137" cy="3867538"/>
          </a:xfrm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таблицу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6E0EC71B-95A1-C740-6B1F-F8DF02E2D1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092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 2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B0AB10A-3CAB-D4C0-3CB1-401461802BD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68814" y="2066731"/>
            <a:ext cx="6452876" cy="3867538"/>
          </a:xfrm>
        </p:spPr>
        <p:txBody>
          <a:bodyPr l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1" name="Объект 7">
            <a:extLst>
              <a:ext uri="{FF2B5EF4-FFF2-40B4-BE49-F238E27FC236}">
                <a16:creationId xmlns:a16="http://schemas.microsoft.com/office/drawing/2014/main" id="{7DBA8ADB-B20F-8404-46AB-AF67E25C7C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169196" y="2066731"/>
            <a:ext cx="3108391" cy="3867538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8814D5F7-E70A-5F97-5C8F-95B9E1B6D4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5281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9" name="Заполнитель таблицы 8">
            <a:extLst>
              <a:ext uri="{FF2B5EF4-FFF2-40B4-BE49-F238E27FC236}">
                <a16:creationId xmlns:a16="http://schemas.microsoft.com/office/drawing/2014/main" id="{CB43608F-0A38-CF4A-4B3B-F1212E786FDE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1487488" y="2057400"/>
            <a:ext cx="9790112" cy="3886200"/>
          </a:xfr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rtl="0"/>
            <a:r>
              <a:rPr lang="ru-RU" noProof="0" dirty="0"/>
              <a:t>Щелкните значок, чтобы добавить таблицу</a:t>
            </a:r>
          </a:p>
        </p:txBody>
      </p:sp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05DA3688-07D1-82D9-6818-C95E9A69C2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135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B5E70F-EF03-B535-2505-BC971E3BC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794424E-93DD-A404-D05E-EF6030A7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3A3B6B-5129-A46A-A20C-5D7BC706C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4" y="690511"/>
            <a:ext cx="4964671" cy="5253089"/>
          </a:xfrm>
        </p:spPr>
        <p:txBody>
          <a:bodyPr rtlCol="0"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AD608249-3D60-D3B2-68C5-778D0EA18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2286" y="690465"/>
            <a:ext cx="4784372" cy="5253089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437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1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5583" y="737115"/>
            <a:ext cx="4640418" cy="5407091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" name="Объект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88461" y="737115"/>
            <a:ext cx="4449712" cy="5407091"/>
          </a:xfrm>
        </p:spPr>
        <p:txBody>
          <a:bodyPr lIns="0" tIns="0" rIns="0" bIns="0" rtlCol="0"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45FE61D9-DA99-9DA5-5DD2-C4118066C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64603E-965E-E3BF-203B-F4D9942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E9F5D75-1D8F-F695-81F8-4A6D0C6782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7724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рисунок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1278294"/>
            <a:ext cx="5000318" cy="4904141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42169" y="-1"/>
            <a:ext cx="4635426" cy="6857999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C76C37-CBD2-36CF-1413-53DD1CB4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0D1AAD-E663-5B8E-CE72-64C1DBF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C250190-89C1-EAA3-6C2A-15A60C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3508311"/>
            <a:ext cx="9923770" cy="1438762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5600" y="0"/>
            <a:ext cx="10361995" cy="3429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C76C37-CBD2-36CF-1413-53DD1CB4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0D1AAD-E663-5B8E-CE72-64C1DBF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C250190-89C1-EAA3-6C2A-15A60C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12">
            <a:extLst>
              <a:ext uri="{FF2B5EF4-FFF2-40B4-BE49-F238E27FC236}">
                <a16:creationId xmlns:a16="http://schemas.microsoft.com/office/drawing/2014/main" id="{D179113D-0374-3934-841E-56AD5AFCF9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53828" y="5228488"/>
            <a:ext cx="9923770" cy="1368256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2272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5" y="503852"/>
            <a:ext cx="9150675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" name="Объект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50153" y="2108722"/>
            <a:ext cx="8552264" cy="4119463"/>
          </a:xfrm>
        </p:spPr>
        <p:txBody>
          <a:bodyPr lIns="0" tIns="0" rIns="0" bIns="0" rtlCol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45FE61D9-DA99-9DA5-5DD2-C4118066C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64603E-965E-E3BF-203B-F4D9942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5DABAFC1-3E76-DCE6-3A6D-E0020C5BE8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7359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507175C5-CB2F-2BAC-3704-54DCD1BF0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8031" y="1068169"/>
            <a:ext cx="10115939" cy="2681549"/>
          </a:xfrm>
        </p:spPr>
        <p:txBody>
          <a:bodyPr rtlCol="0"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901905E-33E7-852F-94E3-8E100B3D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4400" y="914400"/>
            <a:ext cx="10363200" cy="50292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B7799F7-CBB1-9649-7D06-F7EEFD4F0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1AFC5CA-DB29-4B8C-C004-72E4EC761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Текст 12">
            <a:extLst>
              <a:ext uri="{FF2B5EF4-FFF2-40B4-BE49-F238E27FC236}">
                <a16:creationId xmlns:a16="http://schemas.microsoft.com/office/drawing/2014/main" id="{E3CB2D2A-7172-87CE-D493-DAF52D62E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38031" y="4027047"/>
            <a:ext cx="10115939" cy="1762783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0695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" name="Объект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4" y="2057401"/>
            <a:ext cx="4627186" cy="41194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68185" y="2057401"/>
            <a:ext cx="4609399" cy="41194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id="{1D40DF0B-6602-19D4-3110-4659C28780D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17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 3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4" name="Объект 7">
            <a:extLst>
              <a:ext uri="{FF2B5EF4-FFF2-40B4-BE49-F238E27FC236}">
                <a16:creationId xmlns:a16="http://schemas.microsoft.com/office/drawing/2014/main" id="{C355854D-70C0-E6E1-2A0C-284D00A21AE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5" y="2057401"/>
            <a:ext cx="3068678" cy="4119463"/>
          </a:xfrm>
        </p:spPr>
        <p:txBody>
          <a:bodyPr lIns="0" rtlCol="0">
            <a:normAutofit/>
          </a:bodyPr>
          <a:lstStyle>
            <a:lvl1pPr marL="320040" indent="-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/>
            </a:lvl1pPr>
            <a:lvl2pPr marL="457200" indent="-32004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+mj-lt"/>
              <a:buAutoNum type="alphaLcPeriod"/>
              <a:defRPr sz="2000"/>
            </a:lvl2pPr>
            <a:lvl3pPr marL="9144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rabicParenR"/>
              <a:defRPr sz="2000"/>
            </a:lvl3pPr>
            <a:lvl4pPr marL="13716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lphaLcParenR"/>
              <a:defRPr sz="2000"/>
            </a:lvl4pPr>
            <a:lvl5pPr marL="1828800" indent="-320040">
              <a:spcBef>
                <a:spcPts val="1000"/>
              </a:spcBef>
              <a:spcAft>
                <a:spcPts val="1200"/>
              </a:spcAft>
              <a:buFont typeface="+mj-lt"/>
              <a:buAutoNum type="romanLcPeriod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727" y="2057401"/>
            <a:ext cx="6085857" cy="41194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id="{D7B331F9-6D4A-5020-969F-E961AF374E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42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рисунок и содержимое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357912CB-B8F8-1E65-094F-AD3220E6C79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03363" y="2061969"/>
            <a:ext cx="4592637" cy="4805362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87262" y="2052736"/>
            <a:ext cx="4490320" cy="4800598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8809D86D-3DDE-CA24-4CAA-DF6944B9BC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0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2F216-62F1-7E0B-63FD-51C27CDA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61F31D-B959-2AD8-9208-FF08B574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2136" y="5943601"/>
            <a:ext cx="968983" cy="651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pc="15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2" r:id="rId12"/>
    <p:sldLayoutId id="214748368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54C9E-20FB-B999-9303-C71D1334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95" y="2005965"/>
            <a:ext cx="10969635" cy="1570355"/>
          </a:xfrm>
        </p:spPr>
        <p:txBody>
          <a:bodyPr rtlCol="0">
            <a:normAutofit/>
          </a:bodyPr>
          <a:lstStyle/>
          <a:p>
            <a:pPr algn="ctr" rtl="0"/>
            <a:r>
              <a:rPr lang="ru" sz="3200" dirty="0"/>
              <a:t>Анализ кадрового потенциала государсвенной службы Республики Таджикистан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92" y="377190"/>
            <a:ext cx="14684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53005" y="0"/>
            <a:ext cx="7916862" cy="162877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br>
              <a:rPr lang="ru-RU" altLang="ru-RU" sz="2000" dirty="0">
                <a:solidFill>
                  <a:schemeClr val="bg1"/>
                </a:solidFill>
                <a:latin typeface="Times New Roman Tj" panose="02020603050405020304" pitchFamily="18" charset="-52"/>
              </a:rPr>
            </a:br>
            <a:r>
              <a:rPr lang="ru-RU" altLang="ru-RU" sz="2000" b="1" dirty="0">
                <a:solidFill>
                  <a:schemeClr val="bg1"/>
                </a:solidFill>
                <a:latin typeface="Times New Roman Tj" panose="02020603050405020304" pitchFamily="18" charset="-52"/>
              </a:rPr>
              <a:t>АКАДЕМИЯ государственного управления при Президенте Республики Таджикистан</a:t>
            </a:r>
            <a:br>
              <a:rPr lang="ru-RU" altLang="ru-RU" sz="2000" dirty="0">
                <a:solidFill>
                  <a:schemeClr val="bg1"/>
                </a:solidFill>
                <a:latin typeface="Times New Roman Tj" panose="02020603050405020304" pitchFamily="18" charset="-52"/>
              </a:rPr>
            </a:br>
            <a:endParaRPr lang="ru-RU" altLang="ru-RU" sz="2000" dirty="0">
              <a:solidFill>
                <a:schemeClr val="bg1"/>
              </a:solidFill>
              <a:latin typeface="Times New Roman Tj" panose="02020603050405020304" pitchFamily="18" charset="-52"/>
            </a:endParaRP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89D0E47E-D228-15EB-5886-33E9AA181D03}"/>
              </a:ext>
            </a:extLst>
          </p:cNvPr>
          <p:cNvSpPr txBox="1">
            <a:spLocks/>
          </p:cNvSpPr>
          <p:nvPr/>
        </p:nvSpPr>
        <p:spPr>
          <a:xfrm>
            <a:off x="5977890" y="4514850"/>
            <a:ext cx="6800851" cy="14847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2400" dirty="0"/>
              <a:t>Ганиев Диловар – ассистент кафедры управления человеческими ресурсами факультета государственного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37882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4"/>
          <p:cNvGraphicFramePr>
            <a:graphicFrameLocks noGrp="1"/>
          </p:cNvGraphicFramePr>
          <p:nvPr>
            <p:ph type="pic" sz="quarter" idx="13"/>
          </p:nvPr>
        </p:nvGraphicFramePr>
        <p:xfrm>
          <a:off x="957898" y="419100"/>
          <a:ext cx="10948352" cy="613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496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BEE570-1B5E-FFD1-485D-D77E4E6FE7C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01636" y="2024359"/>
            <a:ext cx="10913685" cy="2750842"/>
          </a:xfrm>
        </p:spPr>
        <p:txBody>
          <a:bodyPr rtlCol="0"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таблицы показывают, что в последние годы наблюдается увеличение числа служащих в возрасте 18-35 лет, относительный прирост данной категории составил 6,69 %. Такая динамика свидетельствует об определенных достижениях кадровой политики по продвижению молодых талантов на государственную службу и омоложению кадрового состава государственной службы.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7C964F-E2D5-D8E7-C513-C47A7E409D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59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BEE570-1B5E-FFD1-485D-D77E4E6FE7C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01636" y="2024359"/>
            <a:ext cx="10913685" cy="2750842"/>
          </a:xfrm>
        </p:spPr>
        <p:txBody>
          <a:bodyPr rtlCol="0"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таблицы показывают, что в последние годы наблюдается увеличение числа служащих в возрасте 18-35 лет, относительный прирост данной категории составил 6,69 %. Такая динамика свидетельствует об определенных достижениях кадровой политики по продвижению молодых талантов на государственную службу и омоложению кадрового состава государственной службы.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7C964F-E2D5-D8E7-C513-C47A7E409D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446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BEE570-1B5E-FFD1-485D-D77E4E6FE7C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74208" y="1393371"/>
            <a:ext cx="10913685" cy="2133601"/>
          </a:xfrm>
        </p:spPr>
        <p:txBody>
          <a:bodyPr rtlCol="0"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Динамичное увеличение количество молодых людей на государственной службе свидетельствует о государственной кадровой политик страны по продвижению молодых талантов на государственную службу и омоложением кадрового состава государственной службы. Считается, что молодежь обладает интеллектуальным и творческим потенциалом, общим уровнем эрудиции и образованности, свежим взглядом на профессиональную деятельность, высокую мотивацию к изменениям, саморазвитию, совершенствованию, что является стержнем, определяющим эффективность и развитие государственного управления.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7C964F-E2D5-D8E7-C513-C47A7E409D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842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4518A5-1C9D-79F3-349C-3E7AAFD989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14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90171" y="2274838"/>
            <a:ext cx="105954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целом, анализ кадрового состава государственных служащих показал, что уровень кадрового потенциала государственной службы является средним.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кадровых процессов государственной службы позволило выявить параметры количественно-качественных характеристик кадрового потенциала, которые нуждаются в управленческой корректировке и дальнейшем совершенствовании.</a:t>
            </a:r>
            <a:endParaRPr lang="ru-RU" sz="280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defTabSz="914400" fontAlgn="base">
              <a:lnSpc>
                <a:spcPct val="100000"/>
              </a:lnSpc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54382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4518A5-1C9D-79F3-349C-3E7AAFD989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15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6627" y="1636740"/>
            <a:ext cx="110889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профессионального развития и повышения потенциала сотрудников необходимо разработать единый нормативный документ по развитию кадрового потенциала, которая будет включать в себя: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целей и задач по повышению профессионального уровня и потенциал государственного служащего.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и способы развития государственного служащего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 развития и ожидаемые результаты по ним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defTabSz="914400" fontAlgn="base">
              <a:lnSpc>
                <a:spcPct val="100000"/>
              </a:lnSpc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38650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101732C-7338-DBA0-BD19-1FA88304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6072" y="1244050"/>
            <a:ext cx="4964671" cy="3035669"/>
          </a:xfrm>
        </p:spPr>
        <p:txBody>
          <a:bodyPr rtlCol="0"/>
          <a:lstStyle/>
          <a:p>
            <a:pPr algn="ctr" rtl="0"/>
            <a:r>
              <a:rPr lang="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70437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/>
            <a:fld id="{18D65601-5AE2-46FC-B138-694DDD2B510D}" type="slidenum">
              <a:rPr lang="ru-RU" noProof="0" smtClean="0"/>
              <a:pPr rtl="0"/>
              <a:t>2</a:t>
            </a:fld>
            <a:endParaRPr lang="ru-RU" noProof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81119" y="2065020"/>
            <a:ext cx="105632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ahoma" panose="020B0604030504040204" pitchFamily="34" charset="0"/>
              </a:rPr>
              <a:t>Становление государственной службы в Республике Таджикистан в годы независимости осуществлялось на основе поэтапных административных реформ, благодаря которым в республике сложились основные системы государственной службы и поэтапная реализация реформ в этой области.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546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BA04E6-CD61-B962-4287-DEC1993C32D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43150" y="614879"/>
            <a:ext cx="7722925" cy="791012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ПРАВОВЫЕ АКТЫ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D4601E-33F5-5714-867D-A0B584DA7C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3</a:t>
            </a:fld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900342"/>
              </p:ext>
            </p:extLst>
          </p:nvPr>
        </p:nvGraphicFramePr>
        <p:xfrm>
          <a:off x="1381119" y="1405891"/>
          <a:ext cx="9372599" cy="5017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455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/>
            <a:fld id="{18D65601-5AE2-46FC-B138-694DDD2B510D}" type="slidenum">
              <a:rPr lang="ru-RU" noProof="0" smtClean="0"/>
              <a:pPr rtl="0"/>
              <a:t>4</a:t>
            </a:fld>
            <a:endParaRPr lang="ru-RU" noProof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3085" y="2032001"/>
            <a:ext cx="10871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проведенных реформ и программы Концепции государственной кадровой политики Республики Таджикистан сформировалась достаточно обширная нормативно-правовая база, с опорой на которую происходит и реализация кадровой политики государства, и определённая система работы с кадрами в органах государственной власти страны</a:t>
            </a:r>
          </a:p>
        </p:txBody>
      </p:sp>
    </p:spTree>
    <p:extLst>
      <p:ext uri="{BB962C8B-B14F-4D97-AF65-F5344CB8AC3E}">
        <p14:creationId xmlns:p14="http://schemas.microsoft.com/office/powerpoint/2010/main" val="101541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/>
            <a:fld id="{18D65601-5AE2-46FC-B138-694DDD2B510D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3085" y="2032001"/>
            <a:ext cx="10871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формирования и реализации государственной кадровой политики в период независимости республики Таджикистан, заключающийся в формировании и развитии достаточной степени качественного и количественного состава кадров на государственной службе и улучшение системы государственного управления в целом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2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342320"/>
              </p:ext>
            </p:extLst>
          </p:nvPr>
        </p:nvGraphicFramePr>
        <p:xfrm>
          <a:off x="974312" y="756206"/>
          <a:ext cx="11084337" cy="5968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017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работников замещающие должности государственной службы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1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органах государственной власти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женщины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4441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/23,2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g-Cyrl-TJ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4407</a:t>
                      </a:r>
                      <a:endParaRPr lang="ru-RU" sz="24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g-Cyrl-TJ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/23,8</a:t>
                      </a:r>
                      <a:endParaRPr lang="ru-RU" sz="24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4485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4518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4503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/24,2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молодежи до 35 лет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8725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g-Cyrl-TJ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8437</a:t>
                      </a:r>
                      <a:endParaRPr lang="ru-RU" sz="24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g-Cyrl-TJ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/45,5</a:t>
                      </a:r>
                      <a:endParaRPr lang="ru-RU" sz="24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9095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9128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9160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/49,3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центральных органах власти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12100</a:t>
                      </a:r>
                    </a:p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местных органах исполнительной власти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3687/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8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органах самоуправления поселков и сел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6858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1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1770" y="2276065"/>
            <a:ext cx="10348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Большая доля государственных служащих приходится на центральные органы власти. В процентном соотношении составляет более 61% из общей численности. Такая тенденция свидетельствует о том, что центральные органы государственной власти составляют основной состав всех государственных служащих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612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4518A5-1C9D-79F3-349C-3E7AAFD989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8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60971" y="1973283"/>
            <a:ext cx="105954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женщин на государственной службе из общей численности государственных служащих на январь текущего года составило 4503 чел, что составит 24,20 %, а мужчин соответственно 75,80%, что является достаточно высоким показателем.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мужчин на государственной службы, можно объяснить культурными- семейными особенностями, где женщина традиционно сохраняет очаг семьи и воспитывает детей. Однако, судя по приведенным данным, последние годы увеличивается количество женщина на государственные службы</a:t>
            </a:r>
          </a:p>
        </p:txBody>
      </p:sp>
    </p:spTree>
    <p:extLst>
      <p:ext uri="{BB962C8B-B14F-4D97-AF65-F5344CB8AC3E}">
        <p14:creationId xmlns:p14="http://schemas.microsoft.com/office/powerpoint/2010/main" val="116866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4518A5-1C9D-79F3-349C-3E7AAFD989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9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6457" y="1542396"/>
            <a:ext cx="105954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структуре анализа выделяются государственные служащие до 35 лет, т.е. молодежь. Общее количество государственных служащих до 35 лет составляет 9160, что составляет 49,2%. из общей численности государственных служащих.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Омоложение кадрового состава в основном фиксируется в  центральных органах государственной власти, на местах происходит обратный процесс.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57625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ьзовательская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44816_Win32_SL_V10" id="{8934A6D9-B969-498F-A646-4B502FD69C4E}" vid="{AA78C1C8-456D-41A9-83FC-BC8B9A8EE39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8CD342-50C4-441F-B4A3-7D5ADB0571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DD27D0-5B6E-4A0E-95B2-BB37F9D88615}">
  <ds:schemaRefs>
    <ds:schemaRef ds:uri="http://schemas.microsoft.com/office/2006/metadata/properties"/>
    <ds:schemaRef ds:uri="http://purl.org/dc/dcmitype/"/>
    <ds:schemaRef ds:uri="http://www.w3.org/XML/1998/namespace"/>
    <ds:schemaRef ds:uri="71af3243-3dd4-4a8d-8c0d-dd76da1f02a5"/>
    <ds:schemaRef ds:uri="http://schemas.microsoft.com/sharepoint/v3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30e9df3-be65-4c73-a93b-d1236ebd677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AE0208-DBD5-43E1-AC6B-D2AD9623F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738</Words>
  <Application>Microsoft Office PowerPoint</Application>
  <PresentationFormat>Широкоэкранный</PresentationFormat>
  <Paragraphs>111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Times New Roman</vt:lpstr>
      <vt:lpstr>Times New Roman Tj</vt:lpstr>
      <vt:lpstr>Tisa Offc Serif Pro</vt:lpstr>
      <vt:lpstr>Univers Light</vt:lpstr>
      <vt:lpstr>Wingdings</vt:lpstr>
      <vt:lpstr>Пользовательская</vt:lpstr>
      <vt:lpstr>Анализ кадрового потенциала государсвенной службы Республики Таджикистан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ВЫВОДЫ</vt:lpstr>
      <vt:lpstr>РЕКОМЕНДАЦИИ 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кадрового потенциала государсвенной службы Республики Таджикистан</dc:title>
  <dc:creator>1</dc:creator>
  <cp:lastModifiedBy>Цуркан Марина Валериевна</cp:lastModifiedBy>
  <cp:revision>12</cp:revision>
  <dcterms:created xsi:type="dcterms:W3CDTF">2024-01-11T18:09:01Z</dcterms:created>
  <dcterms:modified xsi:type="dcterms:W3CDTF">2024-03-25T11:28:00Z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