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15" r:id="rId2"/>
    <p:sldId id="512" r:id="rId3"/>
    <p:sldId id="533" r:id="rId4"/>
    <p:sldId id="535" r:id="rId5"/>
    <p:sldId id="530" r:id="rId6"/>
    <p:sldId id="539" r:id="rId7"/>
    <p:sldId id="536" r:id="rId8"/>
    <p:sldId id="537" r:id="rId9"/>
    <p:sldId id="534" r:id="rId10"/>
    <p:sldId id="53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500"/>
    <a:srgbClr val="C90D40"/>
    <a:srgbClr val="BE5108"/>
    <a:srgbClr val="1D4999"/>
    <a:srgbClr val="C81D4A"/>
    <a:srgbClr val="711214"/>
    <a:srgbClr val="F4E8E9"/>
    <a:srgbClr val="C98D8F"/>
    <a:srgbClr val="0B4F7A"/>
    <a:srgbClr val="007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83429" autoAdjust="0"/>
  </p:normalViewPr>
  <p:slideViewPr>
    <p:cSldViewPr snapToGrid="0">
      <p:cViewPr varScale="1">
        <p:scale>
          <a:sx n="68" d="100"/>
          <a:sy n="68" d="100"/>
        </p:scale>
        <p:origin x="50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287F8-7F57-41D4-843A-AA47234484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35FC91-40DF-41E3-AD22-27EF7B11078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Обнаружение зон повышенного риска в ходе создания, эксплуатации и модернизации средств подготовки космонавтов</a:t>
          </a:r>
        </a:p>
      </dgm:t>
    </dgm:pt>
    <dgm:pt modelId="{804C757E-ECAE-45A7-8D6F-8187842A72A5}" type="parTrans" cxnId="{E6CFA909-EB2F-4CFC-ABF4-253D3E99B245}">
      <dgm:prSet/>
      <dgm:spPr/>
      <dgm:t>
        <a:bodyPr/>
        <a:lstStyle/>
        <a:p>
          <a:endParaRPr lang="ru-RU"/>
        </a:p>
      </dgm:t>
    </dgm:pt>
    <dgm:pt modelId="{735B175D-E2A3-4DDD-AFC4-4F9E5644ED3E}" type="sibTrans" cxnId="{E6CFA909-EB2F-4CFC-ABF4-253D3E99B245}">
      <dgm:prSet/>
      <dgm:spPr/>
      <dgm:t>
        <a:bodyPr/>
        <a:lstStyle/>
        <a:p>
          <a:endParaRPr lang="ru-RU"/>
        </a:p>
      </dgm:t>
    </dgm:pt>
    <dgm:pt modelId="{8068F6A4-915C-4258-8806-16C433D7C083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Оценка степени риска при выполнении мобилизационно-оборонных задач и специальной летной подготовки космонавтов с использованием авиационной техники Учреждения </a:t>
          </a:r>
        </a:p>
      </dgm:t>
    </dgm:pt>
    <dgm:pt modelId="{8DB20902-1648-40F7-864C-F29759CF1499}" type="parTrans" cxnId="{A36D38E8-4A02-4184-A617-64F14DE60C97}">
      <dgm:prSet/>
      <dgm:spPr/>
      <dgm:t>
        <a:bodyPr/>
        <a:lstStyle/>
        <a:p>
          <a:endParaRPr lang="ru-RU"/>
        </a:p>
      </dgm:t>
    </dgm:pt>
    <dgm:pt modelId="{0B6357CA-87F4-417E-905E-215C6610E9DD}" type="sibTrans" cxnId="{A36D38E8-4A02-4184-A617-64F14DE60C97}">
      <dgm:prSet/>
      <dgm:spPr/>
      <dgm:t>
        <a:bodyPr/>
        <a:lstStyle/>
        <a:p>
          <a:endParaRPr lang="ru-RU"/>
        </a:p>
      </dgm:t>
    </dgm:pt>
    <dgm:pt modelId="{6A77E1D4-93DB-4D30-B830-5113E6E9F98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Анализ приемлемости выявленного уровня риска для учреждения при решении всей совокупности задач подготовки космонавтов</a:t>
          </a:r>
        </a:p>
      </dgm:t>
    </dgm:pt>
    <dgm:pt modelId="{83694D77-738D-46FA-9231-61E5D3ACEDF1}" type="parTrans" cxnId="{3D0CCDFA-5032-450D-9F17-06E966B3EEA7}">
      <dgm:prSet/>
      <dgm:spPr/>
      <dgm:t>
        <a:bodyPr/>
        <a:lstStyle/>
        <a:p>
          <a:endParaRPr lang="ru-RU"/>
        </a:p>
      </dgm:t>
    </dgm:pt>
    <dgm:pt modelId="{E90DC842-3EA9-4BEF-A703-8549B1464FB2}" type="sibTrans" cxnId="{3D0CCDFA-5032-450D-9F17-06E966B3EEA7}">
      <dgm:prSet/>
      <dgm:spPr/>
      <dgm:t>
        <a:bodyPr/>
        <a:lstStyle/>
        <a:p>
          <a:endParaRPr lang="ru-RU"/>
        </a:p>
      </dgm:t>
    </dgm:pt>
    <dgm:pt modelId="{2047556E-F6DA-418E-98C5-0BF342BE0CC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Разработка мер по предупреждению и/или снижению риска невыполнения поставленных задач в процессе отбора, подготовки, космического полета и послеполетной реабилитации космонавтов</a:t>
          </a:r>
        </a:p>
      </dgm:t>
    </dgm:pt>
    <dgm:pt modelId="{79683AA9-A218-4240-BD3A-F5E327159D13}" type="parTrans" cxnId="{32AF9783-0730-4B58-BC7A-C93F1ECC2710}">
      <dgm:prSet/>
      <dgm:spPr/>
      <dgm:t>
        <a:bodyPr/>
        <a:lstStyle/>
        <a:p>
          <a:endParaRPr lang="ru-RU"/>
        </a:p>
      </dgm:t>
    </dgm:pt>
    <dgm:pt modelId="{DC5DC749-E1C8-46BD-A5FF-396D938DFB8A}" type="sibTrans" cxnId="{32AF9783-0730-4B58-BC7A-C93F1ECC2710}">
      <dgm:prSet/>
      <dgm:spPr/>
      <dgm:t>
        <a:bodyPr/>
        <a:lstStyle/>
        <a:p>
          <a:endParaRPr lang="ru-RU"/>
        </a:p>
      </dgm:t>
    </dgm:pt>
    <dgm:pt modelId="{16B5276F-4374-403F-B2F1-4E2F6D4FA520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Принятие мер к максимальной нейтрализации ущерба в случае нештатных и аварийных ситуаций</a:t>
          </a:r>
        </a:p>
      </dgm:t>
    </dgm:pt>
    <dgm:pt modelId="{409005E9-5389-4A27-9413-E6C167775EED}" type="parTrans" cxnId="{28EA8AAB-B5D8-4D8E-B091-678A875652DC}">
      <dgm:prSet/>
      <dgm:spPr/>
      <dgm:t>
        <a:bodyPr/>
        <a:lstStyle/>
        <a:p>
          <a:endParaRPr lang="ru-RU"/>
        </a:p>
      </dgm:t>
    </dgm:pt>
    <dgm:pt modelId="{7C2DCE9C-1C0A-4243-AF9A-DF789763CB17}" type="sibTrans" cxnId="{28EA8AAB-B5D8-4D8E-B091-678A875652DC}">
      <dgm:prSet/>
      <dgm:spPr/>
      <dgm:t>
        <a:bodyPr/>
        <a:lstStyle/>
        <a:p>
          <a:endParaRPr lang="ru-RU"/>
        </a:p>
      </dgm:t>
    </dgm:pt>
    <dgm:pt modelId="{F98EDA6F-DE02-4E53-BAAF-62FBDCD9D562}" type="pres">
      <dgm:prSet presAssocID="{463287F8-7F57-41D4-843A-AA4723448480}" presName="diagram" presStyleCnt="0">
        <dgm:presLayoutVars>
          <dgm:dir/>
          <dgm:resizeHandles val="exact"/>
        </dgm:presLayoutVars>
      </dgm:prSet>
      <dgm:spPr/>
    </dgm:pt>
    <dgm:pt modelId="{FC58A59D-96BF-47FC-A21F-13F9A71A49E8}" type="pres">
      <dgm:prSet presAssocID="{1035FC91-40DF-41E3-AD22-27EF7B110786}" presName="node" presStyleLbl="node1" presStyleIdx="0" presStyleCnt="5">
        <dgm:presLayoutVars>
          <dgm:bulletEnabled val="1"/>
        </dgm:presLayoutVars>
      </dgm:prSet>
      <dgm:spPr/>
    </dgm:pt>
    <dgm:pt modelId="{4B7075B2-A9BE-454A-8B07-AA832CC93A5F}" type="pres">
      <dgm:prSet presAssocID="{735B175D-E2A3-4DDD-AFC4-4F9E5644ED3E}" presName="sibTrans" presStyleCnt="0"/>
      <dgm:spPr/>
    </dgm:pt>
    <dgm:pt modelId="{DB244BE2-04F9-4491-81A4-A878BA51FA6D}" type="pres">
      <dgm:prSet presAssocID="{8068F6A4-915C-4258-8806-16C433D7C083}" presName="node" presStyleLbl="node1" presStyleIdx="1" presStyleCnt="5">
        <dgm:presLayoutVars>
          <dgm:bulletEnabled val="1"/>
        </dgm:presLayoutVars>
      </dgm:prSet>
      <dgm:spPr/>
    </dgm:pt>
    <dgm:pt modelId="{86CE98A3-AAF8-4786-BAD3-57D6192F9AC9}" type="pres">
      <dgm:prSet presAssocID="{0B6357CA-87F4-417E-905E-215C6610E9DD}" presName="sibTrans" presStyleCnt="0"/>
      <dgm:spPr/>
    </dgm:pt>
    <dgm:pt modelId="{ABA97FF6-D8E8-4414-A808-C6F409673D63}" type="pres">
      <dgm:prSet presAssocID="{6A77E1D4-93DB-4D30-B830-5113E6E9F987}" presName="node" presStyleLbl="node1" presStyleIdx="2" presStyleCnt="5" custLinFactNeighborY="-3901">
        <dgm:presLayoutVars>
          <dgm:bulletEnabled val="1"/>
        </dgm:presLayoutVars>
      </dgm:prSet>
      <dgm:spPr/>
    </dgm:pt>
    <dgm:pt modelId="{17D7E6EB-897C-4770-BFD1-649246ED758A}" type="pres">
      <dgm:prSet presAssocID="{E90DC842-3EA9-4BEF-A703-8549B1464FB2}" presName="sibTrans" presStyleCnt="0"/>
      <dgm:spPr/>
    </dgm:pt>
    <dgm:pt modelId="{59CCE850-56DA-47C5-A5B7-4AAEDE0971E8}" type="pres">
      <dgm:prSet presAssocID="{2047556E-F6DA-418E-98C5-0BF342BE0CC6}" presName="node" presStyleLbl="node1" presStyleIdx="3" presStyleCnt="5">
        <dgm:presLayoutVars>
          <dgm:bulletEnabled val="1"/>
        </dgm:presLayoutVars>
      </dgm:prSet>
      <dgm:spPr/>
    </dgm:pt>
    <dgm:pt modelId="{167324AA-AC74-4A3C-836C-7B20160C3DCE}" type="pres">
      <dgm:prSet presAssocID="{DC5DC749-E1C8-46BD-A5FF-396D938DFB8A}" presName="sibTrans" presStyleCnt="0"/>
      <dgm:spPr/>
    </dgm:pt>
    <dgm:pt modelId="{EF7C5089-04F6-47A6-8C7C-82E9BED53B45}" type="pres">
      <dgm:prSet presAssocID="{16B5276F-4374-403F-B2F1-4E2F6D4FA520}" presName="node" presStyleLbl="node1" presStyleIdx="4" presStyleCnt="5">
        <dgm:presLayoutVars>
          <dgm:bulletEnabled val="1"/>
        </dgm:presLayoutVars>
      </dgm:prSet>
      <dgm:spPr/>
    </dgm:pt>
  </dgm:ptLst>
  <dgm:cxnLst>
    <dgm:cxn modelId="{E6CFA909-EB2F-4CFC-ABF4-253D3E99B245}" srcId="{463287F8-7F57-41D4-843A-AA4723448480}" destId="{1035FC91-40DF-41E3-AD22-27EF7B110786}" srcOrd="0" destOrd="0" parTransId="{804C757E-ECAE-45A7-8D6F-8187842A72A5}" sibTransId="{735B175D-E2A3-4DDD-AFC4-4F9E5644ED3E}"/>
    <dgm:cxn modelId="{DCB73260-634C-40A6-95F1-88A7E7754AEA}" type="presOf" srcId="{463287F8-7F57-41D4-843A-AA4723448480}" destId="{F98EDA6F-DE02-4E53-BAAF-62FBDCD9D562}" srcOrd="0" destOrd="0" presId="urn:microsoft.com/office/officeart/2005/8/layout/default"/>
    <dgm:cxn modelId="{32AF9783-0730-4B58-BC7A-C93F1ECC2710}" srcId="{463287F8-7F57-41D4-843A-AA4723448480}" destId="{2047556E-F6DA-418E-98C5-0BF342BE0CC6}" srcOrd="3" destOrd="0" parTransId="{79683AA9-A218-4240-BD3A-F5E327159D13}" sibTransId="{DC5DC749-E1C8-46BD-A5FF-396D938DFB8A}"/>
    <dgm:cxn modelId="{2ED76093-6795-4E9B-96DC-FCC5D248E8ED}" type="presOf" srcId="{6A77E1D4-93DB-4D30-B830-5113E6E9F987}" destId="{ABA97FF6-D8E8-4414-A808-C6F409673D63}" srcOrd="0" destOrd="0" presId="urn:microsoft.com/office/officeart/2005/8/layout/default"/>
    <dgm:cxn modelId="{EE3F2A9F-C894-4588-A627-6A38B61948B0}" type="presOf" srcId="{16B5276F-4374-403F-B2F1-4E2F6D4FA520}" destId="{EF7C5089-04F6-47A6-8C7C-82E9BED53B45}" srcOrd="0" destOrd="0" presId="urn:microsoft.com/office/officeart/2005/8/layout/default"/>
    <dgm:cxn modelId="{28EA8AAB-B5D8-4D8E-B091-678A875652DC}" srcId="{463287F8-7F57-41D4-843A-AA4723448480}" destId="{16B5276F-4374-403F-B2F1-4E2F6D4FA520}" srcOrd="4" destOrd="0" parTransId="{409005E9-5389-4A27-9413-E6C167775EED}" sibTransId="{7C2DCE9C-1C0A-4243-AF9A-DF789763CB17}"/>
    <dgm:cxn modelId="{C607CEC4-0CBC-4B09-A8DE-A1D4FB4DE0ED}" type="presOf" srcId="{1035FC91-40DF-41E3-AD22-27EF7B110786}" destId="{FC58A59D-96BF-47FC-A21F-13F9A71A49E8}" srcOrd="0" destOrd="0" presId="urn:microsoft.com/office/officeart/2005/8/layout/default"/>
    <dgm:cxn modelId="{4F306ED8-73AD-4BB2-9292-ABC46DF101AD}" type="presOf" srcId="{2047556E-F6DA-418E-98C5-0BF342BE0CC6}" destId="{59CCE850-56DA-47C5-A5B7-4AAEDE0971E8}" srcOrd="0" destOrd="0" presId="urn:microsoft.com/office/officeart/2005/8/layout/default"/>
    <dgm:cxn modelId="{A36D38E8-4A02-4184-A617-64F14DE60C97}" srcId="{463287F8-7F57-41D4-843A-AA4723448480}" destId="{8068F6A4-915C-4258-8806-16C433D7C083}" srcOrd="1" destOrd="0" parTransId="{8DB20902-1648-40F7-864C-F29759CF1499}" sibTransId="{0B6357CA-87F4-417E-905E-215C6610E9DD}"/>
    <dgm:cxn modelId="{7D09E1EE-62EB-43C4-8E96-7EAA975AFC43}" type="presOf" srcId="{8068F6A4-915C-4258-8806-16C433D7C083}" destId="{DB244BE2-04F9-4491-81A4-A878BA51FA6D}" srcOrd="0" destOrd="0" presId="urn:microsoft.com/office/officeart/2005/8/layout/default"/>
    <dgm:cxn modelId="{3D0CCDFA-5032-450D-9F17-06E966B3EEA7}" srcId="{463287F8-7F57-41D4-843A-AA4723448480}" destId="{6A77E1D4-93DB-4D30-B830-5113E6E9F987}" srcOrd="2" destOrd="0" parTransId="{83694D77-738D-46FA-9231-61E5D3ACEDF1}" sibTransId="{E90DC842-3EA9-4BEF-A703-8549B1464FB2}"/>
    <dgm:cxn modelId="{E92D207A-2A5F-4D2A-BEA6-8B91AAB033B4}" type="presParOf" srcId="{F98EDA6F-DE02-4E53-BAAF-62FBDCD9D562}" destId="{FC58A59D-96BF-47FC-A21F-13F9A71A49E8}" srcOrd="0" destOrd="0" presId="urn:microsoft.com/office/officeart/2005/8/layout/default"/>
    <dgm:cxn modelId="{05559517-F21E-407E-BDA6-EF9DC2F0310E}" type="presParOf" srcId="{F98EDA6F-DE02-4E53-BAAF-62FBDCD9D562}" destId="{4B7075B2-A9BE-454A-8B07-AA832CC93A5F}" srcOrd="1" destOrd="0" presId="urn:microsoft.com/office/officeart/2005/8/layout/default"/>
    <dgm:cxn modelId="{05FFDF22-41E1-40DE-AF88-C4EC3EC7249F}" type="presParOf" srcId="{F98EDA6F-DE02-4E53-BAAF-62FBDCD9D562}" destId="{DB244BE2-04F9-4491-81A4-A878BA51FA6D}" srcOrd="2" destOrd="0" presId="urn:microsoft.com/office/officeart/2005/8/layout/default"/>
    <dgm:cxn modelId="{03CCC9DE-C506-450A-A224-E812BED7431C}" type="presParOf" srcId="{F98EDA6F-DE02-4E53-BAAF-62FBDCD9D562}" destId="{86CE98A3-AAF8-4786-BAD3-57D6192F9AC9}" srcOrd="3" destOrd="0" presId="urn:microsoft.com/office/officeart/2005/8/layout/default"/>
    <dgm:cxn modelId="{40DD47A2-756A-4A6C-B624-753D52429D38}" type="presParOf" srcId="{F98EDA6F-DE02-4E53-BAAF-62FBDCD9D562}" destId="{ABA97FF6-D8E8-4414-A808-C6F409673D63}" srcOrd="4" destOrd="0" presId="urn:microsoft.com/office/officeart/2005/8/layout/default"/>
    <dgm:cxn modelId="{82C304F2-B0C0-4FDC-83B0-F9977D3804F2}" type="presParOf" srcId="{F98EDA6F-DE02-4E53-BAAF-62FBDCD9D562}" destId="{17D7E6EB-897C-4770-BFD1-649246ED758A}" srcOrd="5" destOrd="0" presId="urn:microsoft.com/office/officeart/2005/8/layout/default"/>
    <dgm:cxn modelId="{5FBB72A6-A6BD-4D80-AAF7-B7E75D847FB3}" type="presParOf" srcId="{F98EDA6F-DE02-4E53-BAAF-62FBDCD9D562}" destId="{59CCE850-56DA-47C5-A5B7-4AAEDE0971E8}" srcOrd="6" destOrd="0" presId="urn:microsoft.com/office/officeart/2005/8/layout/default"/>
    <dgm:cxn modelId="{87020F30-74F0-435F-8643-C6495EA9D847}" type="presParOf" srcId="{F98EDA6F-DE02-4E53-BAAF-62FBDCD9D562}" destId="{167324AA-AC74-4A3C-836C-7B20160C3DCE}" srcOrd="7" destOrd="0" presId="urn:microsoft.com/office/officeart/2005/8/layout/default"/>
    <dgm:cxn modelId="{8ADE18DE-1A38-48A5-AA70-AA43C7A6D32A}" type="presParOf" srcId="{F98EDA6F-DE02-4E53-BAAF-62FBDCD9D562}" destId="{EF7C5089-04F6-47A6-8C7C-82E9BED53B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E747D-55CB-4AC1-9154-164080ECCF8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03B8E9-DF98-4D88-BCE2-A905A9587022}">
      <dgm:prSet phldrT="[Текст]" custT="1"/>
      <dgm:spPr/>
      <dgm:t>
        <a:bodyPr/>
        <a:lstStyle/>
        <a:p>
          <a:r>
            <a:rPr lang="ru-RU" sz="1400" dirty="0"/>
            <a:t>А</a:t>
          </a:r>
          <a:r>
            <a:rPr lang="ru-RU" sz="800" dirty="0"/>
            <a:t> - </a:t>
          </a:r>
          <a:r>
            <a:rPr lang="ru-RU" sz="1400" dirty="0"/>
            <a:t>Вероятностные характеристики рисковой ситуации :</a:t>
          </a:r>
        </a:p>
        <a:p>
          <a:r>
            <a:rPr lang="ru-RU" sz="1400" dirty="0"/>
            <a:t>Очень редко (раз в 7 и более лет)</a:t>
          </a:r>
        </a:p>
        <a:p>
          <a:r>
            <a:rPr lang="ru-RU" sz="1400" dirty="0"/>
            <a:t>Редко (раз в 5 лет)</a:t>
          </a:r>
        </a:p>
        <a:p>
          <a:r>
            <a:rPr lang="ru-RU" sz="1400" dirty="0"/>
            <a:t>Иногда (раз в 3 года)</a:t>
          </a:r>
        </a:p>
        <a:p>
          <a:r>
            <a:rPr lang="ru-RU" sz="1400" dirty="0"/>
            <a:t>Часто (раз в год)</a:t>
          </a:r>
        </a:p>
        <a:p>
          <a:endParaRPr lang="ru-RU" sz="800" dirty="0"/>
        </a:p>
        <a:p>
          <a:endParaRPr lang="ru-RU" sz="800" dirty="0"/>
        </a:p>
      </dgm:t>
    </dgm:pt>
    <dgm:pt modelId="{A6B16833-600C-43BE-84BF-34B110876390}" type="parTrans" cxnId="{381BF039-A817-43F0-91C1-9E8AD244A8FC}">
      <dgm:prSet/>
      <dgm:spPr/>
      <dgm:t>
        <a:bodyPr/>
        <a:lstStyle/>
        <a:p>
          <a:endParaRPr lang="ru-RU"/>
        </a:p>
      </dgm:t>
    </dgm:pt>
    <dgm:pt modelId="{C35A1EAE-3264-4BEA-AA8C-4F1FD47210DE}" type="sibTrans" cxnId="{381BF039-A817-43F0-91C1-9E8AD244A8FC}">
      <dgm:prSet/>
      <dgm:spPr/>
      <dgm:t>
        <a:bodyPr/>
        <a:lstStyle/>
        <a:p>
          <a:endParaRPr lang="ru-RU"/>
        </a:p>
      </dgm:t>
    </dgm:pt>
    <dgm:pt modelId="{1D53D743-CDFD-4C94-A82C-E00BAAEE8571}">
      <dgm:prSet phldrT="[Текст]" custT="1"/>
      <dgm:spPr/>
      <dgm:t>
        <a:bodyPr/>
        <a:lstStyle/>
        <a:p>
          <a:r>
            <a:rPr lang="ru-RU" sz="1400" dirty="0"/>
            <a:t>Б – Определение тяжести последствий:</a:t>
          </a:r>
        </a:p>
        <a:p>
          <a:r>
            <a:rPr lang="ru-RU" sz="1400" dirty="0"/>
            <a:t>Очень опасное (потеря функции катастрофические последствия, разрушения, травмы)</a:t>
          </a:r>
        </a:p>
        <a:p>
          <a:r>
            <a:rPr lang="ru-RU" sz="1400" dirty="0"/>
            <a:t>Опасное (результат не соответствует требованиям, невозвратная потеря качества, срыв сроков)</a:t>
          </a:r>
        </a:p>
        <a:p>
          <a:r>
            <a:rPr lang="ru-RU" sz="1400" dirty="0"/>
            <a:t>Умеренное (незначительные несоответствия, выполнимые потери качества, существенные потери ресурсов)</a:t>
          </a:r>
        </a:p>
        <a:p>
          <a:r>
            <a:rPr lang="ru-RU" sz="1400" dirty="0"/>
            <a:t>Низкое (незначительно нарушение процесса без потери в качестве, незначительный сдвиг сроков и потери ресурсов)</a:t>
          </a:r>
        </a:p>
        <a:p>
          <a:endParaRPr lang="ru-RU" sz="900" dirty="0"/>
        </a:p>
      </dgm:t>
    </dgm:pt>
    <dgm:pt modelId="{EA0BA840-8C2F-4B0A-9AB0-D1EFF9D40344}" type="parTrans" cxnId="{B15F0A73-AD46-4FCC-A0DA-FC93072F4458}">
      <dgm:prSet/>
      <dgm:spPr/>
      <dgm:t>
        <a:bodyPr/>
        <a:lstStyle/>
        <a:p>
          <a:endParaRPr lang="ru-RU"/>
        </a:p>
      </dgm:t>
    </dgm:pt>
    <dgm:pt modelId="{712B7833-20C0-4AE0-8922-F65222F4D08A}" type="sibTrans" cxnId="{B15F0A73-AD46-4FCC-A0DA-FC93072F4458}">
      <dgm:prSet/>
      <dgm:spPr/>
      <dgm:t>
        <a:bodyPr/>
        <a:lstStyle/>
        <a:p>
          <a:endParaRPr lang="ru-RU"/>
        </a:p>
      </dgm:t>
    </dgm:pt>
    <dgm:pt modelId="{859E90BE-459E-4728-8DEA-B823866197BC}">
      <dgm:prSet phldrT="[Текст]"/>
      <dgm:spPr/>
      <dgm:t>
        <a:bodyPr/>
        <a:lstStyle/>
        <a:p>
          <a:r>
            <a:rPr lang="ru-RU" dirty="0"/>
            <a:t>В – Индикаторы повышения вероятности наступления риска:</a:t>
          </a:r>
        </a:p>
        <a:p>
          <a:r>
            <a:rPr lang="ru-RU" dirty="0"/>
            <a:t>Есть «предвестники» наступления риска</a:t>
          </a:r>
        </a:p>
        <a:p>
          <a:r>
            <a:rPr lang="ru-RU" dirty="0"/>
            <a:t>Риск проявляется внезапно</a:t>
          </a:r>
        </a:p>
      </dgm:t>
    </dgm:pt>
    <dgm:pt modelId="{4CF2CB79-4E64-4078-8514-709CEDAC6721}" type="parTrans" cxnId="{D373C805-9C3E-4BE0-B3B2-3544EA53B7E4}">
      <dgm:prSet/>
      <dgm:spPr/>
      <dgm:t>
        <a:bodyPr/>
        <a:lstStyle/>
        <a:p>
          <a:endParaRPr lang="ru-RU"/>
        </a:p>
      </dgm:t>
    </dgm:pt>
    <dgm:pt modelId="{1E4B7E18-81A9-43B0-B6EF-E3B5254BFC41}" type="sibTrans" cxnId="{D373C805-9C3E-4BE0-B3B2-3544EA53B7E4}">
      <dgm:prSet/>
      <dgm:spPr/>
      <dgm:t>
        <a:bodyPr/>
        <a:lstStyle/>
        <a:p>
          <a:endParaRPr lang="ru-RU"/>
        </a:p>
      </dgm:t>
    </dgm:pt>
    <dgm:pt modelId="{9256D802-E13E-41D6-8A74-B1E3C87F1741}">
      <dgm:prSet phldrT="[Текст]"/>
      <dgm:spPr/>
      <dgm:t>
        <a:bodyPr/>
        <a:lstStyle/>
        <a:p>
          <a:r>
            <a:rPr lang="ru-RU" dirty="0"/>
            <a:t>Г – Ориентировочный период устранения рисковых ситуаций и стресс-сценариев</a:t>
          </a:r>
        </a:p>
        <a:p>
          <a:endParaRPr lang="ru-RU" dirty="0"/>
        </a:p>
      </dgm:t>
    </dgm:pt>
    <dgm:pt modelId="{9A5C09E5-3D0A-4487-8726-060F65A9E7A7}" type="parTrans" cxnId="{F7DBD3BF-1257-4518-801D-06686101ABC9}">
      <dgm:prSet/>
      <dgm:spPr/>
      <dgm:t>
        <a:bodyPr/>
        <a:lstStyle/>
        <a:p>
          <a:endParaRPr lang="ru-RU"/>
        </a:p>
      </dgm:t>
    </dgm:pt>
    <dgm:pt modelId="{44840241-03DD-4044-8C36-341C910226FB}" type="sibTrans" cxnId="{F7DBD3BF-1257-4518-801D-06686101ABC9}">
      <dgm:prSet/>
      <dgm:spPr/>
      <dgm:t>
        <a:bodyPr/>
        <a:lstStyle/>
        <a:p>
          <a:endParaRPr lang="ru-RU"/>
        </a:p>
      </dgm:t>
    </dgm:pt>
    <dgm:pt modelId="{A4E48FFB-CE27-447E-9E08-6D846A894E4D}">
      <dgm:prSet phldrT="[Текст]"/>
      <dgm:spPr/>
      <dgm:t>
        <a:bodyPr/>
        <a:lstStyle/>
        <a:p>
          <a:r>
            <a:rPr lang="ru-RU" dirty="0"/>
            <a:t>Д – Необходимость привлечения сторонних специалистов для устранения последствий рисковых ситуаций и стресс-сценариев</a:t>
          </a:r>
        </a:p>
      </dgm:t>
    </dgm:pt>
    <dgm:pt modelId="{79807506-28FB-4626-96C1-A3847118DBFE}" type="parTrans" cxnId="{E5DF7732-2ACB-40AD-B5DB-94D819DCC3ED}">
      <dgm:prSet/>
      <dgm:spPr/>
      <dgm:t>
        <a:bodyPr/>
        <a:lstStyle/>
        <a:p>
          <a:endParaRPr lang="ru-RU"/>
        </a:p>
      </dgm:t>
    </dgm:pt>
    <dgm:pt modelId="{9DBFC35A-DCA1-4145-B36E-691512132A2A}" type="sibTrans" cxnId="{E5DF7732-2ACB-40AD-B5DB-94D819DCC3ED}">
      <dgm:prSet/>
      <dgm:spPr/>
      <dgm:t>
        <a:bodyPr/>
        <a:lstStyle/>
        <a:p>
          <a:endParaRPr lang="ru-RU"/>
        </a:p>
      </dgm:t>
    </dgm:pt>
    <dgm:pt modelId="{BC5EC544-24D7-4BA6-8D6F-D12656AAA87D}" type="pres">
      <dgm:prSet presAssocID="{202E747D-55CB-4AC1-9154-164080ECCF83}" presName="Name0" presStyleCnt="0">
        <dgm:presLayoutVars>
          <dgm:dir/>
          <dgm:resizeHandles val="exact"/>
        </dgm:presLayoutVars>
      </dgm:prSet>
      <dgm:spPr/>
    </dgm:pt>
    <dgm:pt modelId="{74E4ADFB-13E5-494A-9CCF-EB144AB390D7}" type="pres">
      <dgm:prSet presAssocID="{D703B8E9-DF98-4D88-BCE2-A905A9587022}" presName="node" presStyleLbl="node1" presStyleIdx="0" presStyleCnt="5">
        <dgm:presLayoutVars>
          <dgm:bulletEnabled val="1"/>
        </dgm:presLayoutVars>
      </dgm:prSet>
      <dgm:spPr/>
    </dgm:pt>
    <dgm:pt modelId="{4D77DBEB-7EEF-4BAA-A041-2FDF4B940D26}" type="pres">
      <dgm:prSet presAssocID="{C35A1EAE-3264-4BEA-AA8C-4F1FD47210DE}" presName="sibTrans" presStyleLbl="sibTrans1D1" presStyleIdx="0" presStyleCnt="4"/>
      <dgm:spPr/>
    </dgm:pt>
    <dgm:pt modelId="{5F4546D0-98BB-4C62-9835-849AB4A150A5}" type="pres">
      <dgm:prSet presAssocID="{C35A1EAE-3264-4BEA-AA8C-4F1FD47210DE}" presName="connectorText" presStyleLbl="sibTrans1D1" presStyleIdx="0" presStyleCnt="4"/>
      <dgm:spPr/>
    </dgm:pt>
    <dgm:pt modelId="{954A50BB-4712-406C-975A-233E2C0A422D}" type="pres">
      <dgm:prSet presAssocID="{1D53D743-CDFD-4C94-A82C-E00BAAEE8571}" presName="node" presStyleLbl="node1" presStyleIdx="1" presStyleCnt="5" custScaleX="181065" custScaleY="134641">
        <dgm:presLayoutVars>
          <dgm:bulletEnabled val="1"/>
        </dgm:presLayoutVars>
      </dgm:prSet>
      <dgm:spPr/>
    </dgm:pt>
    <dgm:pt modelId="{A299ECD4-3CAC-475C-BDC7-686E88D7703E}" type="pres">
      <dgm:prSet presAssocID="{712B7833-20C0-4AE0-8922-F65222F4D08A}" presName="sibTrans" presStyleLbl="sibTrans1D1" presStyleIdx="1" presStyleCnt="4"/>
      <dgm:spPr/>
    </dgm:pt>
    <dgm:pt modelId="{4D44FF5E-BD2C-4163-AC5E-58A949230D99}" type="pres">
      <dgm:prSet presAssocID="{712B7833-20C0-4AE0-8922-F65222F4D08A}" presName="connectorText" presStyleLbl="sibTrans1D1" presStyleIdx="1" presStyleCnt="4"/>
      <dgm:spPr/>
    </dgm:pt>
    <dgm:pt modelId="{BF495226-A51E-4C21-A5B0-20B2E7BCF1A7}" type="pres">
      <dgm:prSet presAssocID="{859E90BE-459E-4728-8DEA-B823866197BC}" presName="node" presStyleLbl="node1" presStyleIdx="2" presStyleCnt="5">
        <dgm:presLayoutVars>
          <dgm:bulletEnabled val="1"/>
        </dgm:presLayoutVars>
      </dgm:prSet>
      <dgm:spPr/>
    </dgm:pt>
    <dgm:pt modelId="{2DEFE38F-B696-448F-A061-A299D0C4444F}" type="pres">
      <dgm:prSet presAssocID="{1E4B7E18-81A9-43B0-B6EF-E3B5254BFC41}" presName="sibTrans" presStyleLbl="sibTrans1D1" presStyleIdx="2" presStyleCnt="4"/>
      <dgm:spPr/>
    </dgm:pt>
    <dgm:pt modelId="{057D98A9-6EF0-4466-873F-156F495876F1}" type="pres">
      <dgm:prSet presAssocID="{1E4B7E18-81A9-43B0-B6EF-E3B5254BFC41}" presName="connectorText" presStyleLbl="sibTrans1D1" presStyleIdx="2" presStyleCnt="4"/>
      <dgm:spPr/>
    </dgm:pt>
    <dgm:pt modelId="{3EE2C525-8EF8-456C-ABA3-4EB2F3673057}" type="pres">
      <dgm:prSet presAssocID="{9256D802-E13E-41D6-8A74-B1E3C87F1741}" presName="node" presStyleLbl="node1" presStyleIdx="3" presStyleCnt="5">
        <dgm:presLayoutVars>
          <dgm:bulletEnabled val="1"/>
        </dgm:presLayoutVars>
      </dgm:prSet>
      <dgm:spPr/>
    </dgm:pt>
    <dgm:pt modelId="{E940B06B-AAA7-49D8-B6F2-1DDEF98948DF}" type="pres">
      <dgm:prSet presAssocID="{44840241-03DD-4044-8C36-341C910226FB}" presName="sibTrans" presStyleLbl="sibTrans1D1" presStyleIdx="3" presStyleCnt="4"/>
      <dgm:spPr/>
    </dgm:pt>
    <dgm:pt modelId="{4D7E0F4E-ACFE-4C66-92DD-D30B0FB26D1C}" type="pres">
      <dgm:prSet presAssocID="{44840241-03DD-4044-8C36-341C910226FB}" presName="connectorText" presStyleLbl="sibTrans1D1" presStyleIdx="3" presStyleCnt="4"/>
      <dgm:spPr/>
    </dgm:pt>
    <dgm:pt modelId="{E6FF45A5-AD4E-45E0-98B7-2A2E8A675A19}" type="pres">
      <dgm:prSet presAssocID="{A4E48FFB-CE27-447E-9E08-6D846A894E4D}" presName="node" presStyleLbl="node1" presStyleIdx="4" presStyleCnt="5">
        <dgm:presLayoutVars>
          <dgm:bulletEnabled val="1"/>
        </dgm:presLayoutVars>
      </dgm:prSet>
      <dgm:spPr/>
    </dgm:pt>
  </dgm:ptLst>
  <dgm:cxnLst>
    <dgm:cxn modelId="{110F6A05-B135-48FD-A66B-79D7388CF3A9}" type="presOf" srcId="{202E747D-55CB-4AC1-9154-164080ECCF83}" destId="{BC5EC544-24D7-4BA6-8D6F-D12656AAA87D}" srcOrd="0" destOrd="0" presId="urn:microsoft.com/office/officeart/2005/8/layout/bProcess3"/>
    <dgm:cxn modelId="{D373C805-9C3E-4BE0-B3B2-3544EA53B7E4}" srcId="{202E747D-55CB-4AC1-9154-164080ECCF83}" destId="{859E90BE-459E-4728-8DEA-B823866197BC}" srcOrd="2" destOrd="0" parTransId="{4CF2CB79-4E64-4078-8514-709CEDAC6721}" sibTransId="{1E4B7E18-81A9-43B0-B6EF-E3B5254BFC41}"/>
    <dgm:cxn modelId="{B04A190C-065A-4565-99F7-8384E30E244B}" type="presOf" srcId="{1D53D743-CDFD-4C94-A82C-E00BAAEE8571}" destId="{954A50BB-4712-406C-975A-233E2C0A422D}" srcOrd="0" destOrd="0" presId="urn:microsoft.com/office/officeart/2005/8/layout/bProcess3"/>
    <dgm:cxn modelId="{7C6C3618-F205-47F2-95D3-AC4ED1380144}" type="presOf" srcId="{A4E48FFB-CE27-447E-9E08-6D846A894E4D}" destId="{E6FF45A5-AD4E-45E0-98B7-2A2E8A675A19}" srcOrd="0" destOrd="0" presId="urn:microsoft.com/office/officeart/2005/8/layout/bProcess3"/>
    <dgm:cxn modelId="{E5DF7732-2ACB-40AD-B5DB-94D819DCC3ED}" srcId="{202E747D-55CB-4AC1-9154-164080ECCF83}" destId="{A4E48FFB-CE27-447E-9E08-6D846A894E4D}" srcOrd="4" destOrd="0" parTransId="{79807506-28FB-4626-96C1-A3847118DBFE}" sibTransId="{9DBFC35A-DCA1-4145-B36E-691512132A2A}"/>
    <dgm:cxn modelId="{EA146239-A906-48D3-998C-5ED093A5D38F}" type="presOf" srcId="{44840241-03DD-4044-8C36-341C910226FB}" destId="{E940B06B-AAA7-49D8-B6F2-1DDEF98948DF}" srcOrd="0" destOrd="0" presId="urn:microsoft.com/office/officeart/2005/8/layout/bProcess3"/>
    <dgm:cxn modelId="{381BF039-A817-43F0-91C1-9E8AD244A8FC}" srcId="{202E747D-55CB-4AC1-9154-164080ECCF83}" destId="{D703B8E9-DF98-4D88-BCE2-A905A9587022}" srcOrd="0" destOrd="0" parTransId="{A6B16833-600C-43BE-84BF-34B110876390}" sibTransId="{C35A1EAE-3264-4BEA-AA8C-4F1FD47210DE}"/>
    <dgm:cxn modelId="{42637C4B-82F1-4FFD-A4DB-D23D91F0404B}" type="presOf" srcId="{859E90BE-459E-4728-8DEA-B823866197BC}" destId="{BF495226-A51E-4C21-A5B0-20B2E7BCF1A7}" srcOrd="0" destOrd="0" presId="urn:microsoft.com/office/officeart/2005/8/layout/bProcess3"/>
    <dgm:cxn modelId="{B15F0A73-AD46-4FCC-A0DA-FC93072F4458}" srcId="{202E747D-55CB-4AC1-9154-164080ECCF83}" destId="{1D53D743-CDFD-4C94-A82C-E00BAAEE8571}" srcOrd="1" destOrd="0" parTransId="{EA0BA840-8C2F-4B0A-9AB0-D1EFF9D40344}" sibTransId="{712B7833-20C0-4AE0-8922-F65222F4D08A}"/>
    <dgm:cxn modelId="{00859A83-F78C-4224-A338-3BF093ABEAC2}" type="presOf" srcId="{1E4B7E18-81A9-43B0-B6EF-E3B5254BFC41}" destId="{2DEFE38F-B696-448F-A061-A299D0C4444F}" srcOrd="0" destOrd="0" presId="urn:microsoft.com/office/officeart/2005/8/layout/bProcess3"/>
    <dgm:cxn modelId="{12F97A85-7654-4BD6-8BD7-61998E9BAB40}" type="presOf" srcId="{C35A1EAE-3264-4BEA-AA8C-4F1FD47210DE}" destId="{4D77DBEB-7EEF-4BAA-A041-2FDF4B940D26}" srcOrd="0" destOrd="0" presId="urn:microsoft.com/office/officeart/2005/8/layout/bProcess3"/>
    <dgm:cxn modelId="{57926086-3784-40B1-AD41-D629FAE521AE}" type="presOf" srcId="{D703B8E9-DF98-4D88-BCE2-A905A9587022}" destId="{74E4ADFB-13E5-494A-9CCF-EB144AB390D7}" srcOrd="0" destOrd="0" presId="urn:microsoft.com/office/officeart/2005/8/layout/bProcess3"/>
    <dgm:cxn modelId="{2D00D591-6659-4B30-8AB9-305C5C3C5F38}" type="presOf" srcId="{712B7833-20C0-4AE0-8922-F65222F4D08A}" destId="{A299ECD4-3CAC-475C-BDC7-686E88D7703E}" srcOrd="0" destOrd="0" presId="urn:microsoft.com/office/officeart/2005/8/layout/bProcess3"/>
    <dgm:cxn modelId="{3D66B3A9-25DD-4B77-BE2C-2E5049C8ADE6}" type="presOf" srcId="{44840241-03DD-4044-8C36-341C910226FB}" destId="{4D7E0F4E-ACFE-4C66-92DD-D30B0FB26D1C}" srcOrd="1" destOrd="0" presId="urn:microsoft.com/office/officeart/2005/8/layout/bProcess3"/>
    <dgm:cxn modelId="{902263AF-041A-49FC-B43E-6477957E13C2}" type="presOf" srcId="{712B7833-20C0-4AE0-8922-F65222F4D08A}" destId="{4D44FF5E-BD2C-4163-AC5E-58A949230D99}" srcOrd="1" destOrd="0" presId="urn:microsoft.com/office/officeart/2005/8/layout/bProcess3"/>
    <dgm:cxn modelId="{F7DBD3BF-1257-4518-801D-06686101ABC9}" srcId="{202E747D-55CB-4AC1-9154-164080ECCF83}" destId="{9256D802-E13E-41D6-8A74-B1E3C87F1741}" srcOrd="3" destOrd="0" parTransId="{9A5C09E5-3D0A-4487-8726-060F65A9E7A7}" sibTransId="{44840241-03DD-4044-8C36-341C910226FB}"/>
    <dgm:cxn modelId="{F474ADD6-59BF-4D4B-9D41-DDD2D33A0D3B}" type="presOf" srcId="{C35A1EAE-3264-4BEA-AA8C-4F1FD47210DE}" destId="{5F4546D0-98BB-4C62-9835-849AB4A150A5}" srcOrd="1" destOrd="0" presId="urn:microsoft.com/office/officeart/2005/8/layout/bProcess3"/>
    <dgm:cxn modelId="{E2ECEFE8-9F06-4047-9673-969C1F2E7669}" type="presOf" srcId="{9256D802-E13E-41D6-8A74-B1E3C87F1741}" destId="{3EE2C525-8EF8-456C-ABA3-4EB2F3673057}" srcOrd="0" destOrd="0" presId="urn:microsoft.com/office/officeart/2005/8/layout/bProcess3"/>
    <dgm:cxn modelId="{2A19BFED-C6FB-4827-AA32-F55A3D99B4A6}" type="presOf" srcId="{1E4B7E18-81A9-43B0-B6EF-E3B5254BFC41}" destId="{057D98A9-6EF0-4466-873F-156F495876F1}" srcOrd="1" destOrd="0" presId="urn:microsoft.com/office/officeart/2005/8/layout/bProcess3"/>
    <dgm:cxn modelId="{54E92936-DF53-45C9-A5D3-1711E204EBD5}" type="presParOf" srcId="{BC5EC544-24D7-4BA6-8D6F-D12656AAA87D}" destId="{74E4ADFB-13E5-494A-9CCF-EB144AB390D7}" srcOrd="0" destOrd="0" presId="urn:microsoft.com/office/officeart/2005/8/layout/bProcess3"/>
    <dgm:cxn modelId="{15AAF917-7BC9-4C88-8FB8-DFF033C27805}" type="presParOf" srcId="{BC5EC544-24D7-4BA6-8D6F-D12656AAA87D}" destId="{4D77DBEB-7EEF-4BAA-A041-2FDF4B940D26}" srcOrd="1" destOrd="0" presId="urn:microsoft.com/office/officeart/2005/8/layout/bProcess3"/>
    <dgm:cxn modelId="{145E8B52-691E-4A1C-89A0-2D2E89AA369C}" type="presParOf" srcId="{4D77DBEB-7EEF-4BAA-A041-2FDF4B940D26}" destId="{5F4546D0-98BB-4C62-9835-849AB4A150A5}" srcOrd="0" destOrd="0" presId="urn:microsoft.com/office/officeart/2005/8/layout/bProcess3"/>
    <dgm:cxn modelId="{9E3A2F07-C6EE-4C1C-AAEC-55073BCBDE04}" type="presParOf" srcId="{BC5EC544-24D7-4BA6-8D6F-D12656AAA87D}" destId="{954A50BB-4712-406C-975A-233E2C0A422D}" srcOrd="2" destOrd="0" presId="urn:microsoft.com/office/officeart/2005/8/layout/bProcess3"/>
    <dgm:cxn modelId="{3651FC71-30CA-4E07-ACB4-547507580F1C}" type="presParOf" srcId="{BC5EC544-24D7-4BA6-8D6F-D12656AAA87D}" destId="{A299ECD4-3CAC-475C-BDC7-686E88D7703E}" srcOrd="3" destOrd="0" presId="urn:microsoft.com/office/officeart/2005/8/layout/bProcess3"/>
    <dgm:cxn modelId="{2B998799-CC39-4699-A6D7-CE7535826313}" type="presParOf" srcId="{A299ECD4-3CAC-475C-BDC7-686E88D7703E}" destId="{4D44FF5E-BD2C-4163-AC5E-58A949230D99}" srcOrd="0" destOrd="0" presId="urn:microsoft.com/office/officeart/2005/8/layout/bProcess3"/>
    <dgm:cxn modelId="{74E44E02-805C-4815-8164-FE604B6CEF47}" type="presParOf" srcId="{BC5EC544-24D7-4BA6-8D6F-D12656AAA87D}" destId="{BF495226-A51E-4C21-A5B0-20B2E7BCF1A7}" srcOrd="4" destOrd="0" presId="urn:microsoft.com/office/officeart/2005/8/layout/bProcess3"/>
    <dgm:cxn modelId="{A0A4D718-84CE-40EA-9B32-B21AAB766E47}" type="presParOf" srcId="{BC5EC544-24D7-4BA6-8D6F-D12656AAA87D}" destId="{2DEFE38F-B696-448F-A061-A299D0C4444F}" srcOrd="5" destOrd="0" presId="urn:microsoft.com/office/officeart/2005/8/layout/bProcess3"/>
    <dgm:cxn modelId="{EB4D12C5-D557-4B1B-B81F-0D7CD4BD7D91}" type="presParOf" srcId="{2DEFE38F-B696-448F-A061-A299D0C4444F}" destId="{057D98A9-6EF0-4466-873F-156F495876F1}" srcOrd="0" destOrd="0" presId="urn:microsoft.com/office/officeart/2005/8/layout/bProcess3"/>
    <dgm:cxn modelId="{B89880AD-AFD2-4442-B5F2-25BE36CA45DA}" type="presParOf" srcId="{BC5EC544-24D7-4BA6-8D6F-D12656AAA87D}" destId="{3EE2C525-8EF8-456C-ABA3-4EB2F3673057}" srcOrd="6" destOrd="0" presId="urn:microsoft.com/office/officeart/2005/8/layout/bProcess3"/>
    <dgm:cxn modelId="{409BD985-D507-4132-B3D3-C4A60EB2F8C9}" type="presParOf" srcId="{BC5EC544-24D7-4BA6-8D6F-D12656AAA87D}" destId="{E940B06B-AAA7-49D8-B6F2-1DDEF98948DF}" srcOrd="7" destOrd="0" presId="urn:microsoft.com/office/officeart/2005/8/layout/bProcess3"/>
    <dgm:cxn modelId="{D46DD153-C1DA-455F-BBA9-6C020E16DED5}" type="presParOf" srcId="{E940B06B-AAA7-49D8-B6F2-1DDEF98948DF}" destId="{4D7E0F4E-ACFE-4C66-92DD-D30B0FB26D1C}" srcOrd="0" destOrd="0" presId="urn:microsoft.com/office/officeart/2005/8/layout/bProcess3"/>
    <dgm:cxn modelId="{09F1E3B1-D160-4360-93D4-E14ACB9C9363}" type="presParOf" srcId="{BC5EC544-24D7-4BA6-8D6F-D12656AAA87D}" destId="{E6FF45A5-AD4E-45E0-98B7-2A2E8A675A1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8A59D-96BF-47FC-A21F-13F9A71A49E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Обнаружение зон повышенного риска в ходе создания, эксплуатации и модернизации средств подготовки космонавтов</a:t>
          </a:r>
        </a:p>
      </dsp:txBody>
      <dsp:txXfrm>
        <a:off x="0" y="39687"/>
        <a:ext cx="3286125" cy="1971675"/>
      </dsp:txXfrm>
    </dsp:sp>
    <dsp:sp modelId="{DB244BE2-04F9-4491-81A4-A878BA51FA6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Оценка степени риска при выполнении мобилизационно-оборонных задач и специальной летной подготовки космонавтов с использованием авиационной техники Учреждения </a:t>
          </a:r>
        </a:p>
      </dsp:txBody>
      <dsp:txXfrm>
        <a:off x="3614737" y="39687"/>
        <a:ext cx="3286125" cy="1971675"/>
      </dsp:txXfrm>
    </dsp:sp>
    <dsp:sp modelId="{ABA97FF6-D8E8-4414-A808-C6F409673D63}">
      <dsp:nvSpPr>
        <dsp:cNvPr id="0" name=""/>
        <dsp:cNvSpPr/>
      </dsp:nvSpPr>
      <dsp:spPr>
        <a:xfrm>
          <a:off x="7229475" y="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Анализ приемлемости выявленного уровня риска для учреждения при решении всей совокупности задач подготовки космонавтов</a:t>
          </a:r>
        </a:p>
      </dsp:txBody>
      <dsp:txXfrm>
        <a:off x="7229475" y="0"/>
        <a:ext cx="3286125" cy="1971675"/>
      </dsp:txXfrm>
    </dsp:sp>
    <dsp:sp modelId="{59CCE850-56DA-47C5-A5B7-4AAEDE0971E8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Разработка мер по предупреждению и/или снижению риска невыполнения поставленных задач в процессе отбора, подготовки, космического полета и послеполетной реабилитации космонавтов</a:t>
          </a:r>
        </a:p>
      </dsp:txBody>
      <dsp:txXfrm>
        <a:off x="1807368" y="2339975"/>
        <a:ext cx="3286125" cy="1971675"/>
      </dsp:txXfrm>
    </dsp:sp>
    <dsp:sp modelId="{EF7C5089-04F6-47A6-8C7C-82E9BED53B4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Evolventa" panose="020B0604020202020204" charset="0"/>
              <a:cs typeface="Times New Roman" pitchFamily="18" charset="0"/>
            </a:rPr>
            <a:t>Принятие мер к максимальной нейтрализации ущерба в случае нештатных и аварийных ситуаций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DBEB-7EEF-4BAA-A041-2FDF4B940D26}">
      <dsp:nvSpPr>
        <dsp:cNvPr id="0" name=""/>
        <dsp:cNvSpPr/>
      </dsp:nvSpPr>
      <dsp:spPr>
        <a:xfrm>
          <a:off x="3111001" y="1274529"/>
          <a:ext cx="68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2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34302" y="1316681"/>
        <a:ext cx="35642" cy="7135"/>
      </dsp:txXfrm>
    </dsp:sp>
    <dsp:sp modelId="{74E4ADFB-13E5-494A-9CCF-EB144AB390D7}">
      <dsp:nvSpPr>
        <dsp:cNvPr id="0" name=""/>
        <dsp:cNvSpPr/>
      </dsp:nvSpPr>
      <dsp:spPr>
        <a:xfrm>
          <a:off x="13482" y="390453"/>
          <a:ext cx="3099318" cy="1859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</a:t>
          </a:r>
          <a:r>
            <a:rPr lang="ru-RU" sz="800" kern="1200" dirty="0"/>
            <a:t> - </a:t>
          </a:r>
          <a:r>
            <a:rPr lang="ru-RU" sz="1400" kern="1200" dirty="0"/>
            <a:t>Вероятностные характеристики рисковой ситуации 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Очень редко (раз в 7 и более лет)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Редко (раз в 5 лет)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Иногда (раз в 3 года)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Часто (раз в год)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3482" y="390453"/>
        <a:ext cx="3099318" cy="1859591"/>
      </dsp:txXfrm>
    </dsp:sp>
    <dsp:sp modelId="{A299ECD4-3CAC-475C-BDC7-686E88D7703E}">
      <dsp:nvSpPr>
        <dsp:cNvPr id="0" name=""/>
        <dsp:cNvSpPr/>
      </dsp:nvSpPr>
      <dsp:spPr>
        <a:xfrm>
          <a:off x="1563142" y="2570335"/>
          <a:ext cx="5068393" cy="682243"/>
        </a:xfrm>
        <a:custGeom>
          <a:avLst/>
          <a:gdLst/>
          <a:ahLst/>
          <a:cxnLst/>
          <a:rect l="0" t="0" r="0" b="0"/>
          <a:pathLst>
            <a:path>
              <a:moveTo>
                <a:pt x="5068393" y="0"/>
              </a:moveTo>
              <a:lnTo>
                <a:pt x="5068393" y="358221"/>
              </a:lnTo>
              <a:lnTo>
                <a:pt x="0" y="358221"/>
              </a:lnTo>
              <a:lnTo>
                <a:pt x="0" y="68224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69382" y="2907889"/>
        <a:ext cx="255913" cy="7135"/>
      </dsp:txXfrm>
    </dsp:sp>
    <dsp:sp modelId="{954A50BB-4712-406C-975A-233E2C0A422D}">
      <dsp:nvSpPr>
        <dsp:cNvPr id="0" name=""/>
        <dsp:cNvSpPr/>
      </dsp:nvSpPr>
      <dsp:spPr>
        <a:xfrm>
          <a:off x="3825645" y="68362"/>
          <a:ext cx="5611781" cy="2503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 – Определение тяжести последствий: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Очень опасное (потеря функции катастрофические последствия, разрушения, травмы)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Опасное (результат не соответствует требованиям, невозвратная потеря качества, срыв сроков)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Умеренное (незначительные несоответствия, выполнимые потери качества, существенные потери ресурсов)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Низкое (незначительно нарушение процесса без потери в качестве, незначительный сдвиг сроков и потери ресурсов)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3825645" y="68362"/>
        <a:ext cx="5611781" cy="2503772"/>
      </dsp:txXfrm>
    </dsp:sp>
    <dsp:sp modelId="{2DEFE38F-B696-448F-A061-A299D0C4444F}">
      <dsp:nvSpPr>
        <dsp:cNvPr id="0" name=""/>
        <dsp:cNvSpPr/>
      </dsp:nvSpPr>
      <dsp:spPr>
        <a:xfrm>
          <a:off x="3111001" y="4169054"/>
          <a:ext cx="68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2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34302" y="4211206"/>
        <a:ext cx="35642" cy="7135"/>
      </dsp:txXfrm>
    </dsp:sp>
    <dsp:sp modelId="{BF495226-A51E-4C21-A5B0-20B2E7BCF1A7}">
      <dsp:nvSpPr>
        <dsp:cNvPr id="0" name=""/>
        <dsp:cNvSpPr/>
      </dsp:nvSpPr>
      <dsp:spPr>
        <a:xfrm>
          <a:off x="13482" y="3284978"/>
          <a:ext cx="3099318" cy="1859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 – Индикаторы повышения вероятности наступления риска: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Есть «предвестники» наступления риска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Риск проявляется внезапно</a:t>
          </a:r>
        </a:p>
      </dsp:txBody>
      <dsp:txXfrm>
        <a:off x="13482" y="3284978"/>
        <a:ext cx="3099318" cy="1859591"/>
      </dsp:txXfrm>
    </dsp:sp>
    <dsp:sp modelId="{E940B06B-AAA7-49D8-B6F2-1DDEF98948DF}">
      <dsp:nvSpPr>
        <dsp:cNvPr id="0" name=""/>
        <dsp:cNvSpPr/>
      </dsp:nvSpPr>
      <dsp:spPr>
        <a:xfrm>
          <a:off x="6923163" y="4169054"/>
          <a:ext cx="68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224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246464" y="4211206"/>
        <a:ext cx="35642" cy="7135"/>
      </dsp:txXfrm>
    </dsp:sp>
    <dsp:sp modelId="{3EE2C525-8EF8-456C-ABA3-4EB2F3673057}">
      <dsp:nvSpPr>
        <dsp:cNvPr id="0" name=""/>
        <dsp:cNvSpPr/>
      </dsp:nvSpPr>
      <dsp:spPr>
        <a:xfrm>
          <a:off x="3825645" y="3284978"/>
          <a:ext cx="3099318" cy="1859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Г – Ориентировочный период устранения рисковых ситуаций и стресс-сценариев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3825645" y="3284978"/>
        <a:ext cx="3099318" cy="1859591"/>
      </dsp:txXfrm>
    </dsp:sp>
    <dsp:sp modelId="{E6FF45A5-AD4E-45E0-98B7-2A2E8A675A19}">
      <dsp:nvSpPr>
        <dsp:cNvPr id="0" name=""/>
        <dsp:cNvSpPr/>
      </dsp:nvSpPr>
      <dsp:spPr>
        <a:xfrm>
          <a:off x="7637807" y="3284978"/>
          <a:ext cx="3099318" cy="1859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 – Необходимость привлечения сторонних специалистов для устранения последствий рисковых ситуаций и стресс-сценариев</a:t>
          </a:r>
        </a:p>
      </dsp:txBody>
      <dsp:txXfrm>
        <a:off x="7637807" y="3284978"/>
        <a:ext cx="3099318" cy="1859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36AA1004-2767-438C-8969-5C99331880F7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964FAD9B-CC3C-40A8-A31E-BDAEB6558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2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FAD9B-CC3C-40A8-A31E-BDAEB65581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5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FAD9B-CC3C-40A8-A31E-BDAEB65581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1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FAD9B-CC3C-40A8-A31E-BDAEB65581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6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FAD9B-CC3C-40A8-A31E-BDAEB65581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FAD9B-CC3C-40A8-A31E-BDAEB65581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1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FAD9B-CC3C-40A8-A31E-BDAEB65581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1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0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4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3509-B1C1-483E-8FC9-C5E9F77AF6F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DEE5-44B3-44DA-953E-35202D88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31766" y="1677802"/>
            <a:ext cx="5311833" cy="329167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формирования системы риск-менеджмента в ФГБУ «Научно-исследовательский испытательный центр подготовки космонавтов имени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Ю.А.Гагарина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».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80" y="5616497"/>
            <a:ext cx="5483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Ядренцев Д.А., аспирант ВФ </a:t>
            </a:r>
            <a:r>
              <a:rPr lang="ru-RU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научный руководитель Старикова Т.В., д.э.н.,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5196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3084356"/>
            <a:ext cx="5943600" cy="120032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71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5307" cy="1897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308" y="730716"/>
            <a:ext cx="728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Evolventa" panose="020B0604020202020204" charset="0"/>
                <a:cs typeface="Times New Roman" panose="02020603050405020304" pitchFamily="18" charset="0"/>
              </a:rPr>
              <a:t>Направления деятельности ФГБУ «НИИ ЦПК имени Ю.А. Гагарина»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6539" y="1612734"/>
            <a:ext cx="97965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организация отбора и подготовки космонавтов, их медицинское освидетельствование, медицинское обеспечение и реабилитация после выполнения космических полетов;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 создание, эксплуатация и модернизация средств подготовки космонавтов;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6539" y="3353902"/>
            <a:ext cx="981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проведение научно-исследовательских и опытно-конструкторских работ по тематике пилотируемой космонавтики;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6539" y="4317148"/>
            <a:ext cx="98152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- обеспечение выполнения мобилизационно-оборонных задач и специальной летной подготовки космонавтов с использованием авиационной техники Учреждения;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Evolventa" panose="020B0604020202020204" charset="0"/>
                <a:cs typeface="Times New Roman" pitchFamily="18" charset="0"/>
              </a:rPr>
              <a:t>- оказание услуг по направлениям, соответствующим профилю деятельности Учреждения, при реализации проектов по приносящей доход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169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5307" cy="1897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5308" y="730716"/>
            <a:ext cx="7566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b="1" dirty="0"/>
              <a:t>Актуальность разработки и внедрения системы риск-менеджмента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6539" y="1612734"/>
            <a:ext cx="979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81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Уникальность основного вида деятельности организации и используемых технологий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7788" y="2764326"/>
            <a:ext cx="9815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81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аналогов при выборе методик,  средств и технологий подготовки космонавтов, обеспечение пилотируемых космических полетов и послеполетной реабилитации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6539" y="4479518"/>
            <a:ext cx="981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81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Затруднено применение классических подходов к управлению рисками на основе статистических методов, основанных на массиве данных.</a:t>
            </a:r>
          </a:p>
        </p:txBody>
      </p:sp>
    </p:spTree>
    <p:extLst>
      <p:ext uri="{BB962C8B-B14F-4D97-AF65-F5344CB8AC3E}">
        <p14:creationId xmlns:p14="http://schemas.microsoft.com/office/powerpoint/2010/main" val="40424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Evolventa" panose="020B0604020202020204" charset="0"/>
                <a:cs typeface="Times New Roman" panose="02020603050405020304" pitchFamily="18" charset="0"/>
              </a:rPr>
              <a:t>Задачи системы риск-менеджмента в ФГБУ «НИИ ЦПК имени Ю.А. Гагарина»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773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57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02123" y="0"/>
            <a:ext cx="864549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81D4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Процессный подход к управлению рисками в ФГБУ «НИИ ЦПК имени Ю.А. Гагарина»</a:t>
            </a:r>
          </a:p>
          <a:p>
            <a:pPr algn="ctr"/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848" y="1404994"/>
            <a:ext cx="107335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 значимых рисков, присущих деятельности организации – 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сроков выполнения программ подготовки космонавтов (экипажей)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оценка уровней принятых рисков – 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резервирования специалистов, участвующих в подготовке космонавтов по транспортному кораблю «Союз» (определение из числа работников специалистов для обеспечения резерва)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карты рисков.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Агрегирование количественных оценок по всем видам риска для определения совокупного объема риска Учреждения.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 и мониторинг по каждому виду и совокупному объему риска Учреждения.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методов и процедур управления для каждого вида риска.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комплекса действий на случай реализации рисковых ситуаций и стресс-сценариев.</a:t>
            </a:r>
          </a:p>
        </p:txBody>
      </p:sp>
    </p:spTree>
    <p:extLst>
      <p:ext uri="{BB962C8B-B14F-4D97-AF65-F5344CB8AC3E}">
        <p14:creationId xmlns:p14="http://schemas.microsoft.com/office/powerpoint/2010/main" val="12782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02123" y="0"/>
            <a:ext cx="864549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81D4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Evolventa"/>
              </a:rPr>
              <a:t>Формирование, утверждение и актуализация карты рисков</a:t>
            </a:r>
            <a:br>
              <a:rPr lang="ru-RU" dirty="0">
                <a:solidFill>
                  <a:schemeClr val="bg1"/>
                </a:solidFill>
                <a:latin typeface="Evolventa"/>
              </a:rPr>
            </a:br>
            <a:r>
              <a:rPr lang="ru-RU" dirty="0">
                <a:solidFill>
                  <a:schemeClr val="bg1"/>
                </a:solidFill>
                <a:latin typeface="Evolventa"/>
              </a:rPr>
              <a:t> в ФГБУ «НИИ ЦПК имени Ю.А.Гагарина»</a:t>
            </a:r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58" y="1150614"/>
            <a:ext cx="9865100" cy="44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02123" y="0"/>
            <a:ext cx="8645495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81D4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Мониторинг индикаторов риска – важнейший этап выявления рисков</a:t>
            </a:r>
          </a:p>
          <a:p>
            <a:pPr algn="ctr"/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848" y="1404994"/>
            <a:ext cx="107335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Несвоевременная готовность ТСПК к подготовке космонавтов.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Сбои, отказы и неисправности в программно-аппаратных средствах ТСПК.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 персонала при управлении функционированием  ТСПК.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травмы космонавтом в процессе тренировок на ТСПК.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Несвоевременное получение актуальной информации от предприятий космической отрасли.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подготовленных специалистов по перспективным инновационным направлениям развития ТСПК.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риски,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киберопасность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02123" y="0"/>
            <a:ext cx="864549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81D4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Оценка рисков</a:t>
            </a:r>
          </a:p>
          <a:p>
            <a:pPr algn="ctr"/>
            <a:r>
              <a:rPr lang="ru-RU" spc="15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3658700"/>
              </p:ext>
            </p:extLst>
          </p:nvPr>
        </p:nvGraphicFramePr>
        <p:xfrm>
          <a:off x="700755" y="1051133"/>
          <a:ext cx="10750609" cy="521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95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9DD04C-F828-4501-9F49-9DE31DF7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27A3-581E-49F0-923F-9DE2F6BE69BE}" type="slidenum">
              <a:rPr lang="ru-RU" smtClean="0">
                <a:solidFill>
                  <a:srgbClr val="002060"/>
                </a:solidFill>
                <a:latin typeface="Evolventa" panose="020B0502020202020204" pitchFamily="34" charset="0"/>
              </a:rPr>
              <a:t>9</a:t>
            </a:fld>
            <a:endParaRPr lang="ru-RU" dirty="0">
              <a:solidFill>
                <a:srgbClr val="002060"/>
              </a:solidFill>
              <a:latin typeface="Evolventa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2F05E-3DC5-4216-A925-11E1B2FC8739}"/>
              </a:ext>
            </a:extLst>
          </p:cNvPr>
          <p:cNvSpPr txBox="1"/>
          <p:nvPr/>
        </p:nvSpPr>
        <p:spPr>
          <a:xfrm>
            <a:off x="696266" y="414161"/>
            <a:ext cx="9721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Evolventa" panose="020B0502020202020204" pitchFamily="34" charset="0"/>
              </a:rPr>
              <a:t>Организационная структура управления ФГБУ «НИИ ЦПК имени Ю.А.Гагарина»</a:t>
            </a:r>
            <a:endParaRPr lang="en-US" sz="1600" dirty="0">
              <a:solidFill>
                <a:srgbClr val="002060"/>
              </a:solidFill>
              <a:latin typeface="Evolventa" panose="020B0502020202020204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1428205" y="752715"/>
            <a:ext cx="8917577" cy="10087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Начальник Центра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 eaLnBrk="1" hangingPunct="1"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Инструктор-космонавт-испытатель - заместитель начальника Центра по подготовке</a:t>
            </a: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космонавтов – командир отряда космонавтов</a:t>
            </a:r>
          </a:p>
          <a:p>
            <a:pPr marL="171450" indent="-171450" eaLnBrk="1" hangingPunct="1"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начальника Центра по науке и развитию</a:t>
            </a:r>
          </a:p>
          <a:p>
            <a:pPr marL="171450" indent="-171450" eaLnBrk="1" hangingPunct="1"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начальника Центра по экономике и финансам</a:t>
            </a:r>
          </a:p>
          <a:p>
            <a:pPr marL="171450" indent="-171450" eaLnBrk="1" hangingPunct="1"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начальника Центра по персоналу</a:t>
            </a:r>
          </a:p>
          <a:p>
            <a:pPr marL="171450" indent="-171450" eaLnBrk="1" hangingPunct="1">
              <a:buFontTx/>
              <a:buChar char="-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Заместитель начальника Центра по безопасности</a:t>
            </a: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696264" y="2558504"/>
            <a:ext cx="5382319" cy="6929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volventa" panose="020B0604020202020204" charset="0"/>
              </a:rPr>
              <a:t>1 Управление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volventa" panose="020B0604020202020204" charset="0"/>
              </a:rPr>
              <a:t>научно-исследовательское испытательное управление подготовки космонавтов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2F05E-3DC5-4216-A925-11E1B2FC8739}"/>
              </a:ext>
            </a:extLst>
          </p:cNvPr>
          <p:cNvSpPr txBox="1"/>
          <p:nvPr/>
        </p:nvSpPr>
        <p:spPr>
          <a:xfrm>
            <a:off x="2162450" y="1862494"/>
            <a:ext cx="2449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Evolventa" panose="020B0502020202020204" pitchFamily="34" charset="0"/>
              </a:rPr>
              <a:t>Основные подразделения</a:t>
            </a:r>
            <a:endParaRPr lang="en-US" sz="1100" dirty="0">
              <a:solidFill>
                <a:srgbClr val="002060"/>
              </a:solidFill>
              <a:latin typeface="Evolventa" panose="020B0502020202020204" pitchFamily="34" charset="0"/>
            </a:endParaRP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685927" y="3318076"/>
            <a:ext cx="5382321" cy="6522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volventa" panose="020B0604020202020204" charset="0"/>
              </a:rPr>
              <a:t>2 Управление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volventa" panose="020B0604020202020204" charset="0"/>
              </a:rPr>
              <a:t>научно-исследовательское испытательное управление тренажных средств подготовки космонавтов</a:t>
            </a:r>
            <a:endParaRPr lang="ru-RU" altLang="ru-RU" sz="1200" dirty="0">
              <a:latin typeface="Evolventa" panose="020B0604020202020204" charset="0"/>
            </a:endParaRP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691094" y="4040164"/>
            <a:ext cx="5392656" cy="689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volventa" panose="020B0604020202020204" charset="0"/>
              </a:rPr>
              <a:t>3 Управление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volventa" panose="020B0604020202020204" charset="0"/>
              </a:rPr>
              <a:t>научно-исследовательское испытательное управление подготовки космонавтов к работе в открытом космосе</a:t>
            </a:r>
            <a:endParaRPr lang="ru-RU" altLang="ru-RU" sz="1200" dirty="0">
              <a:latin typeface="Evolventa" panose="020B0604020202020204" charset="0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696265" y="2163446"/>
            <a:ext cx="5382318" cy="3278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  <a:latin typeface="Evolventa" panose="020B0604020202020204" charset="0"/>
              </a:rPr>
              <a:t>Отряд космонавтов</a:t>
            </a:r>
            <a:endParaRPr lang="ru-RU" altLang="ru-RU" sz="2000" dirty="0">
              <a:latin typeface="Evolventa" panose="020B0604020202020204" charset="0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685927" y="4812599"/>
            <a:ext cx="5392656" cy="4230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volventa" panose="020B0604020202020204" charset="0"/>
              </a:rPr>
              <a:t>4 Управление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volventa" panose="020B0604020202020204" charset="0"/>
              </a:rPr>
              <a:t>медицинское</a:t>
            </a:r>
            <a:endParaRPr lang="ru-RU" altLang="ru-RU" sz="1200" dirty="0">
              <a:latin typeface="Evolventa" panose="020B0604020202020204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685927" y="5318227"/>
            <a:ext cx="5382322" cy="671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volventa" panose="020B0604020202020204" charset="0"/>
              </a:rPr>
              <a:t>Управление</a:t>
            </a:r>
          </a:p>
          <a:p>
            <a:pPr algn="ctr" eaLnBrk="1" hangingPunct="1"/>
            <a:r>
              <a:rPr lang="ru-RU" altLang="ru-RU" sz="1200" dirty="0">
                <a:solidFill>
                  <a:srgbClr val="000000"/>
                </a:solidFill>
                <a:latin typeface="Evolventa" panose="020B0604020202020204" charset="0"/>
              </a:rPr>
              <a:t>научно-прикладных исследований проблем подготовки космонавтов</a:t>
            </a:r>
            <a:endParaRPr lang="ru-RU" altLang="ru-RU" sz="1200" dirty="0">
              <a:latin typeface="Evolventa" panose="020B0604020202020204" charset="0"/>
            </a:endParaRP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675592" y="6072351"/>
            <a:ext cx="5392656" cy="375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Evolventa" panose="020B0604020202020204" charset="0"/>
              </a:rPr>
              <a:t>Авиационное управление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C2F05E-3DC5-4216-A925-11E1B2FC8739}"/>
              </a:ext>
            </a:extLst>
          </p:cNvPr>
          <p:cNvSpPr txBox="1"/>
          <p:nvPr/>
        </p:nvSpPr>
        <p:spPr>
          <a:xfrm>
            <a:off x="9007458" y="1859201"/>
            <a:ext cx="2449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Evolventa" panose="020B0502020202020204" pitchFamily="34" charset="0"/>
              </a:rPr>
              <a:t>Обеспечивающие подразделения</a:t>
            </a:r>
            <a:endParaRPr lang="en-US" sz="1100" dirty="0">
              <a:solidFill>
                <a:srgbClr val="002060"/>
              </a:solidFill>
              <a:latin typeface="Evolventa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2F05E-3DC5-4216-A925-11E1B2FC8739}"/>
              </a:ext>
            </a:extLst>
          </p:cNvPr>
          <p:cNvSpPr txBox="1"/>
          <p:nvPr/>
        </p:nvSpPr>
        <p:spPr>
          <a:xfrm>
            <a:off x="5641907" y="1855831"/>
            <a:ext cx="356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Evolventa" panose="020B0502020202020204" pitchFamily="34" charset="0"/>
              </a:rPr>
              <a:t>Административно-управленческие подразделения</a:t>
            </a:r>
            <a:endParaRPr lang="en-US" sz="1100" dirty="0">
              <a:solidFill>
                <a:srgbClr val="002060"/>
              </a:solidFill>
              <a:latin typeface="Evolventa" panose="020B0502020202020204" pitchFamily="34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6505478" y="2834126"/>
            <a:ext cx="1533403" cy="51127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Организационно- плановое управление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6505477" y="4032527"/>
            <a:ext cx="1533403" cy="39942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Служба качества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505477" y="3413415"/>
            <a:ext cx="1533403" cy="5510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Служба информационных технологий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8580984" y="2378445"/>
            <a:ext cx="1562821" cy="5115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Инженерно-техническое управление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3" name="Rectangle 58"/>
          <p:cNvSpPr>
            <a:spLocks noChangeArrowheads="1"/>
          </p:cNvSpPr>
          <p:nvPr/>
        </p:nvSpPr>
        <p:spPr bwMode="auto">
          <a:xfrm>
            <a:off x="10232431" y="2383112"/>
            <a:ext cx="1562822" cy="5162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Служба управления персоналом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8591371" y="2964152"/>
            <a:ext cx="1562821" cy="5293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latin typeface="Evolventa" panose="020B0604020202020204" charset="0"/>
              </a:rPr>
              <a:t>Планово-экономическая служба</a:t>
            </a: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8591371" y="3574816"/>
            <a:ext cx="1573208" cy="599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Бухгалтерия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10232431" y="2946006"/>
            <a:ext cx="1562821" cy="535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latin typeface="Evolventa" panose="020B0604020202020204" charset="0"/>
              </a:rPr>
              <a:t>Служба безопасности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8580984" y="4257649"/>
            <a:ext cx="1573208" cy="423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Юридическая служба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10232430" y="3583035"/>
            <a:ext cx="1562820" cy="585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Контрактная служба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30" name="Rectangle 58"/>
          <p:cNvSpPr>
            <a:spLocks noChangeArrowheads="1"/>
          </p:cNvSpPr>
          <p:nvPr/>
        </p:nvSpPr>
        <p:spPr bwMode="auto">
          <a:xfrm>
            <a:off x="8580984" y="4750827"/>
            <a:ext cx="1573208" cy="6653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Социальный отдел</a:t>
            </a:r>
            <a:endParaRPr lang="ru-RU" altLang="ru-RU" sz="1000" dirty="0">
              <a:latin typeface="Evolventa" panose="020B0604020202020204" charset="0"/>
            </a:endParaRPr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6505480" y="2387866"/>
            <a:ext cx="1533403" cy="388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000000"/>
                </a:solidFill>
                <a:latin typeface="Evolventa" panose="020B0604020202020204" charset="0"/>
              </a:rPr>
              <a:t>Филиал «Байконур»</a:t>
            </a:r>
            <a:endParaRPr lang="ru-RU" altLang="ru-RU" sz="1000" b="1" dirty="0">
              <a:latin typeface="Evolventa" panose="020B0604020202020204" charset="0"/>
            </a:endParaRPr>
          </a:p>
        </p:txBody>
      </p:sp>
      <p:sp>
        <p:nvSpPr>
          <p:cNvPr id="33" name="Rectangle 58"/>
          <p:cNvSpPr>
            <a:spLocks noChangeArrowheads="1"/>
          </p:cNvSpPr>
          <p:nvPr/>
        </p:nvSpPr>
        <p:spPr bwMode="auto">
          <a:xfrm>
            <a:off x="10232429" y="4253551"/>
            <a:ext cx="1562821" cy="665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dirty="0">
                <a:solidFill>
                  <a:srgbClr val="000000"/>
                </a:solidFill>
                <a:latin typeface="Evolventa" panose="020B0604020202020204" charset="0"/>
              </a:rPr>
              <a:t>Отдел имущественных отношений и страхования</a:t>
            </a:r>
            <a:endParaRPr lang="ru-RU" altLang="ru-RU" sz="1000" dirty="0">
              <a:latin typeface="Evolven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20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767</Words>
  <Application>Microsoft Office PowerPoint</Application>
  <PresentationFormat>Широкоэкранный</PresentationFormat>
  <Paragraphs>97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Evolventa</vt:lpstr>
      <vt:lpstr>Times New Roman</vt:lpstr>
      <vt:lpstr>Тема Office</vt:lpstr>
      <vt:lpstr>Особенности формирования системы риск-менеджмента в ФГБУ «Научно-исследовательский испытательный центр подготовки космонавтов имени Ю.А.Гагарина». </vt:lpstr>
      <vt:lpstr>Презентация PowerPoint</vt:lpstr>
      <vt:lpstr>Презентация PowerPoint</vt:lpstr>
      <vt:lpstr>Задачи системы риск-менеджмента в ФГБУ «НИИ ЦПК имени Ю.А. Гагарина»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Деревянко</dc:creator>
  <cp:lastModifiedBy>Цуркан Марина Валериевна</cp:lastModifiedBy>
  <cp:revision>602</cp:revision>
  <cp:lastPrinted>2022-12-11T08:03:43Z</cp:lastPrinted>
  <dcterms:created xsi:type="dcterms:W3CDTF">2017-03-16T06:22:44Z</dcterms:created>
  <dcterms:modified xsi:type="dcterms:W3CDTF">2024-03-25T11:29:24Z</dcterms:modified>
</cp:coreProperties>
</file>